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1"/>
  </p:notesMasterIdLst>
  <p:sldIdLst>
    <p:sldId id="439" r:id="rId2"/>
    <p:sldId id="440" r:id="rId3"/>
    <p:sldId id="441" r:id="rId4"/>
    <p:sldId id="442" r:id="rId5"/>
    <p:sldId id="443" r:id="rId6"/>
    <p:sldId id="375" r:id="rId7"/>
    <p:sldId id="450" r:id="rId8"/>
    <p:sldId id="476" r:id="rId9"/>
    <p:sldId id="466" r:id="rId10"/>
    <p:sldId id="467" r:id="rId11"/>
    <p:sldId id="263" r:id="rId12"/>
    <p:sldId id="477" r:id="rId13"/>
    <p:sldId id="468" r:id="rId14"/>
    <p:sldId id="269" r:id="rId15"/>
    <p:sldId id="480" r:id="rId16"/>
    <p:sldId id="471" r:id="rId17"/>
    <p:sldId id="472" r:id="rId18"/>
    <p:sldId id="470" r:id="rId19"/>
    <p:sldId id="469" r:id="rId20"/>
    <p:sldId id="473" r:id="rId21"/>
    <p:sldId id="479" r:id="rId22"/>
    <p:sldId id="474" r:id="rId23"/>
    <p:sldId id="481" r:id="rId24"/>
    <p:sldId id="482" r:id="rId25"/>
    <p:sldId id="483" r:id="rId26"/>
    <p:sldId id="464" r:id="rId27"/>
    <p:sldId id="372" r:id="rId28"/>
    <p:sldId id="261" r:id="rId29"/>
    <p:sldId id="337" r:id="rId30"/>
    <p:sldId id="345" r:id="rId31"/>
    <p:sldId id="369" r:id="rId32"/>
    <p:sldId id="346" r:id="rId33"/>
    <p:sldId id="338" r:id="rId34"/>
    <p:sldId id="341" r:id="rId35"/>
    <p:sldId id="371" r:id="rId36"/>
    <p:sldId id="322" r:id="rId37"/>
    <p:sldId id="326" r:id="rId38"/>
    <p:sldId id="465" r:id="rId39"/>
    <p:sldId id="405" r:id="rId40"/>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DB960163-1DD7-41A8-982B-9B2E888E21D3}">
          <p14:sldIdLst>
            <p14:sldId id="439"/>
            <p14:sldId id="440"/>
            <p14:sldId id="441"/>
            <p14:sldId id="442"/>
            <p14:sldId id="443"/>
            <p14:sldId id="375"/>
            <p14:sldId id="450"/>
            <p14:sldId id="476"/>
            <p14:sldId id="466"/>
            <p14:sldId id="467"/>
            <p14:sldId id="263"/>
            <p14:sldId id="477"/>
            <p14:sldId id="468"/>
            <p14:sldId id="269"/>
            <p14:sldId id="480"/>
            <p14:sldId id="471"/>
            <p14:sldId id="472"/>
            <p14:sldId id="470"/>
            <p14:sldId id="469"/>
            <p14:sldId id="473"/>
            <p14:sldId id="479"/>
            <p14:sldId id="474"/>
            <p14:sldId id="481"/>
            <p14:sldId id="482"/>
            <p14:sldId id="483"/>
            <p14:sldId id="464"/>
            <p14:sldId id="372"/>
            <p14:sldId id="261"/>
            <p14:sldId id="337"/>
            <p14:sldId id="345"/>
            <p14:sldId id="369"/>
            <p14:sldId id="346"/>
            <p14:sldId id="338"/>
            <p14:sldId id="341"/>
            <p14:sldId id="371"/>
            <p14:sldId id="322"/>
            <p14:sldId id="326"/>
            <p14:sldId id="465"/>
            <p14:sldId id="4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00"/>
    <a:srgbClr val="4472C4"/>
    <a:srgbClr val="70AD47"/>
    <a:srgbClr val="FF0000"/>
    <a:srgbClr val="FF5050"/>
    <a:srgbClr val="FF9999"/>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 styleId="{18603FDC-E32A-4AB5-989C-0864C3EAD2B8}" styleName="Themed Style 2 - Accent 2">
    <a:tblBg>
      <a:fillRef idx="3">
        <a:schemeClr val="accent2"/>
      </a:fillRef>
      <a:effectRef idx="3">
        <a:schemeClr val="accent2"/>
      </a:effectRef>
    </a:tblBg>
    <a:wholeTbl>
      <a:tcTxStyle>
        <a:fontRef idx="minor">
          <a:scrgbClr r="0" g="0" b="0"/>
        </a:fontRef>
        <a:schemeClr val="lt1"/>
      </a:tcTxStyle>
      <a:tcStyle>
        <a:tcBdr>
          <a:left>
            <a:lnRef idx="1">
              <a:schemeClr val="accent2">
                <a:tint val="50000"/>
              </a:schemeClr>
            </a:lnRef>
          </a:left>
          <a:right>
            <a:lnRef idx="1">
              <a:schemeClr val="accent2">
                <a:tint val="50000"/>
              </a:schemeClr>
            </a:lnRef>
          </a:right>
          <a:top>
            <a:lnRef idx="1">
              <a:schemeClr val="accent2">
                <a:tint val="50000"/>
              </a:schemeClr>
            </a:lnRef>
          </a:top>
          <a:bottom>
            <a:lnRef idx="1">
              <a:schemeClr val="accent2">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638B1855-1B75-4FBE-930C-398BA8C253C6}" styleName="Themed Style 2 - Accent 6">
    <a:tblBg>
      <a:fillRef idx="3">
        <a:schemeClr val="accent6"/>
      </a:fillRef>
      <a:effectRef idx="3">
        <a:schemeClr val="accent6"/>
      </a:effectRef>
    </a:tblBg>
    <a:wholeTbl>
      <a:tcTxStyle>
        <a:fontRef idx="minor">
          <a:scrgbClr r="0" g="0" b="0"/>
        </a:fontRef>
        <a:schemeClr val="lt1"/>
      </a:tcTxStyle>
      <a:tcStyle>
        <a:tcBdr>
          <a:left>
            <a:lnRef idx="1">
              <a:schemeClr val="accent6">
                <a:tint val="50000"/>
              </a:schemeClr>
            </a:lnRef>
          </a:left>
          <a:right>
            <a:lnRef idx="1">
              <a:schemeClr val="accent6">
                <a:tint val="50000"/>
              </a:schemeClr>
            </a:lnRef>
          </a:right>
          <a:top>
            <a:lnRef idx="1">
              <a:schemeClr val="accent6">
                <a:tint val="50000"/>
              </a:schemeClr>
            </a:lnRef>
          </a:top>
          <a:bottom>
            <a:lnRef idx="1">
              <a:schemeClr val="accent6">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D113A9D2-9D6B-4929-AA2D-F23B5EE8CBE7}" styleName="Themed Style 2 - Accent 1">
    <a:tblBg>
      <a:fillRef idx="3">
        <a:schemeClr val="accent1"/>
      </a:fillRef>
      <a:effectRef idx="3">
        <a:schemeClr val="accent1"/>
      </a:effectRef>
    </a:tblBg>
    <a:wholeTbl>
      <a:tcTxStyle>
        <a:fontRef idx="minor">
          <a:scrgbClr r="0" g="0" b="0"/>
        </a:fontRef>
        <a:schemeClr val="lt1"/>
      </a:tcTxStyle>
      <a:tcStyle>
        <a:tcBdr>
          <a:left>
            <a:lnRef idx="1">
              <a:schemeClr val="accent1">
                <a:tint val="50000"/>
              </a:schemeClr>
            </a:lnRef>
          </a:left>
          <a:right>
            <a:lnRef idx="1">
              <a:schemeClr val="accent1">
                <a:tint val="50000"/>
              </a:schemeClr>
            </a:lnRef>
          </a:right>
          <a:top>
            <a:lnRef idx="1">
              <a:schemeClr val="accent1">
                <a:tint val="50000"/>
              </a:schemeClr>
            </a:lnRef>
          </a:top>
          <a:bottom>
            <a:lnRef idx="1">
              <a:schemeClr val="accent1">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284E427A-3D55-4303-BF80-6455036E1DE7}" styleName="Themed Style 1 - Accent 2">
    <a:tblBg>
      <a:fillRef idx="2">
        <a:schemeClr val="accent2"/>
      </a:fillRef>
      <a:effectRef idx="1">
        <a:schemeClr val="accent2"/>
      </a:effectRef>
    </a:tblBg>
    <a:wholeTbl>
      <a:tcTxStyle>
        <a:fontRef idx="minor">
          <a:scrgbClr r="0" g="0" b="0"/>
        </a:fontRef>
        <a:schemeClr val="dk1"/>
      </a:tcTxStyle>
      <a:tcStyle>
        <a:tcBdr>
          <a:left>
            <a:lnRef idx="1">
              <a:schemeClr val="accent2"/>
            </a:lnRef>
          </a:left>
          <a:right>
            <a:lnRef idx="1">
              <a:schemeClr val="accent2"/>
            </a:lnRef>
          </a:right>
          <a:top>
            <a:lnRef idx="1">
              <a:schemeClr val="accent2"/>
            </a:lnRef>
          </a:top>
          <a:bottom>
            <a:lnRef idx="1">
              <a:schemeClr val="accent2"/>
            </a:lnRef>
          </a:bottom>
          <a:insideH>
            <a:lnRef idx="1">
              <a:schemeClr val="accent2"/>
            </a:lnRef>
          </a:insideH>
          <a:insideV>
            <a:lnRef idx="1">
              <a:schemeClr val="accent2"/>
            </a:lnRef>
          </a:insideV>
        </a:tcBdr>
        <a:fill>
          <a:noFill/>
        </a:fill>
      </a:tcStyle>
    </a:wholeTbl>
    <a:band1H>
      <a:tcStyle>
        <a:tcBdr/>
        <a:fill>
          <a:solidFill>
            <a:schemeClr val="accent2">
              <a:alpha val="40000"/>
            </a:schemeClr>
          </a:solidFill>
        </a:fill>
      </a:tcStyle>
    </a:band1H>
    <a:band2H>
      <a:tcStyle>
        <a:tcBdr/>
      </a:tcStyle>
    </a:band2H>
    <a:band1V>
      <a:tcStyle>
        <a:tcBdr>
          <a:top>
            <a:lnRef idx="1">
              <a:schemeClr val="accent2"/>
            </a:lnRef>
          </a:top>
          <a:bottom>
            <a:lnRef idx="1">
              <a:schemeClr val="accent2"/>
            </a:lnRef>
          </a:bottom>
        </a:tcBdr>
        <a:fill>
          <a:solidFill>
            <a:schemeClr val="accent2">
              <a:alpha val="40000"/>
            </a:schemeClr>
          </a:solidFill>
        </a:fill>
      </a:tcStyle>
    </a:band1V>
    <a:band2V>
      <a:tcStyle>
        <a:tcBdr/>
      </a:tcStyle>
    </a:band2V>
    <a:lastCol>
      <a:tcTxStyle b="on"/>
      <a:tcStyle>
        <a:tcBdr>
          <a:left>
            <a:lnRef idx="2">
              <a:schemeClr val="accent2"/>
            </a:lnRef>
          </a:left>
          <a:right>
            <a:lnRef idx="1">
              <a:schemeClr val="accent2"/>
            </a:lnRef>
          </a:right>
          <a:top>
            <a:lnRef idx="1">
              <a:schemeClr val="accent2"/>
            </a:lnRef>
          </a:top>
          <a:bottom>
            <a:lnRef idx="1">
              <a:schemeClr val="accent2"/>
            </a:lnRef>
          </a:bottom>
          <a:insideH>
            <a:lnRef idx="1">
              <a:schemeClr val="accent2"/>
            </a:lnRef>
          </a:insideH>
          <a:insideV>
            <a:ln>
              <a:noFill/>
            </a:ln>
          </a:insideV>
        </a:tcBdr>
      </a:tcStyle>
    </a:lastCol>
    <a:firstCol>
      <a:tcTxStyle b="on"/>
      <a:tcStyle>
        <a:tcBdr>
          <a:left>
            <a:lnRef idx="1">
              <a:schemeClr val="accent2"/>
            </a:lnRef>
          </a:left>
          <a:right>
            <a:lnRef idx="2">
              <a:schemeClr val="accent2"/>
            </a:lnRef>
          </a:right>
          <a:top>
            <a:lnRef idx="1">
              <a:schemeClr val="accent2"/>
            </a:lnRef>
          </a:top>
          <a:bottom>
            <a:lnRef idx="1">
              <a:schemeClr val="accent2"/>
            </a:lnRef>
          </a:bottom>
          <a:insideH>
            <a:lnRef idx="1">
              <a:schemeClr val="accent2"/>
            </a:lnRef>
          </a:insideH>
          <a:insideV>
            <a:ln>
              <a:noFill/>
            </a:ln>
          </a:insideV>
        </a:tcBdr>
      </a:tcStyle>
    </a:firstCol>
    <a:lastRow>
      <a:tcTxStyle b="on"/>
      <a:tcStyle>
        <a:tcBdr>
          <a:left>
            <a:lnRef idx="1">
              <a:schemeClr val="accent2"/>
            </a:lnRef>
          </a:left>
          <a:right>
            <a:lnRef idx="1">
              <a:schemeClr val="accent2"/>
            </a:lnRef>
          </a:right>
          <a:top>
            <a:lnRef idx="2">
              <a:schemeClr val="accent2"/>
            </a:lnRef>
          </a:top>
          <a:bottom>
            <a:lnRef idx="2">
              <a:schemeClr val="accent2"/>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2"/>
            </a:lnRef>
          </a:left>
          <a:right>
            <a:lnRef idx="1">
              <a:schemeClr val="accent2"/>
            </a:lnRef>
          </a:right>
          <a:top>
            <a:lnRef idx="1">
              <a:schemeClr val="accent2"/>
            </a:lnRef>
          </a:top>
          <a:bottom>
            <a:lnRef idx="2">
              <a:schemeClr val="lt1"/>
            </a:lnRef>
          </a:bottom>
          <a:insideH>
            <a:ln>
              <a:noFill/>
            </a:ln>
          </a:insideH>
          <a:insideV>
            <a:ln>
              <a:noFill/>
            </a:ln>
          </a:insideV>
        </a:tcBdr>
        <a:fill>
          <a:solidFill>
            <a:schemeClr val="accent2"/>
          </a:solidFill>
        </a:fill>
      </a:tcStyle>
    </a:firstRow>
  </a:tblStyle>
  <a:tblStyle styleId="{E269D01E-BC32-4049-B463-5C60D7B0CCD2}" styleName="Themed Style 2 - Accent 4">
    <a:tblBg>
      <a:fillRef idx="3">
        <a:schemeClr val="accent4"/>
      </a:fillRef>
      <a:effectRef idx="3">
        <a:schemeClr val="accent4"/>
      </a:effectRef>
    </a:tblBg>
    <a:wholeTbl>
      <a:tcTxStyle>
        <a:fontRef idx="minor">
          <a:scrgbClr r="0" g="0" b="0"/>
        </a:fontRef>
        <a:schemeClr val="lt1"/>
      </a:tcTxStyle>
      <a:tcStyle>
        <a:tcBdr>
          <a:left>
            <a:lnRef idx="1">
              <a:schemeClr val="accent4">
                <a:tint val="50000"/>
              </a:schemeClr>
            </a:lnRef>
          </a:left>
          <a:right>
            <a:lnRef idx="1">
              <a:schemeClr val="accent4">
                <a:tint val="50000"/>
              </a:schemeClr>
            </a:lnRef>
          </a:right>
          <a:top>
            <a:lnRef idx="1">
              <a:schemeClr val="accent4">
                <a:tint val="50000"/>
              </a:schemeClr>
            </a:lnRef>
          </a:top>
          <a:bottom>
            <a:lnRef idx="1">
              <a:schemeClr val="accent4">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 styleId="{306799F8-075E-4A3A-A7F6-7FBC6576F1A4}" styleName="Themed Style 2 - Accent 3">
    <a:tblBg>
      <a:fillRef idx="3">
        <a:schemeClr val="accent3"/>
      </a:fillRef>
      <a:effectRef idx="3">
        <a:schemeClr val="accent3"/>
      </a:effectRef>
    </a:tblBg>
    <a:wholeTbl>
      <a:tcTxStyle>
        <a:fontRef idx="minor">
          <a:scrgbClr r="0" g="0" b="0"/>
        </a:fontRef>
        <a:schemeClr val="lt1"/>
      </a:tcTxStyle>
      <a:tcStyle>
        <a:tcBdr>
          <a:left>
            <a:lnRef idx="1">
              <a:schemeClr val="accent3">
                <a:tint val="50000"/>
              </a:schemeClr>
            </a:lnRef>
          </a:left>
          <a:right>
            <a:lnRef idx="1">
              <a:schemeClr val="accent3">
                <a:tint val="50000"/>
              </a:schemeClr>
            </a:lnRef>
          </a:right>
          <a:top>
            <a:lnRef idx="1">
              <a:schemeClr val="accent3">
                <a:tint val="50000"/>
              </a:schemeClr>
            </a:lnRef>
          </a:top>
          <a:bottom>
            <a:lnRef idx="1">
              <a:schemeClr val="accent3">
                <a:tint val="50000"/>
              </a:schemeClr>
            </a:lnRef>
          </a:bottom>
          <a:insideH>
            <a:ln>
              <a:noFill/>
            </a:ln>
          </a:insideH>
          <a:insideV>
            <a:ln>
              <a:noFill/>
            </a:ln>
          </a:insideV>
        </a:tcBdr>
        <a:fill>
          <a:noFill/>
        </a:fill>
      </a:tcStyle>
    </a:wholeTbl>
    <a:band1H>
      <a:tcStyle>
        <a:tcBdr/>
        <a:fill>
          <a:solidFill>
            <a:schemeClr val="lt1">
              <a:alpha val="20000"/>
            </a:schemeClr>
          </a:solidFill>
        </a:fill>
      </a:tcStyle>
    </a:band1H>
    <a:band1V>
      <a:tcStyle>
        <a:tcBdr/>
        <a:fill>
          <a:solidFill>
            <a:schemeClr val="lt1">
              <a:alpha val="20000"/>
            </a:schemeClr>
          </a:solidFill>
        </a:fill>
      </a:tcStyle>
    </a:band1V>
    <a:lastCol>
      <a:tcTxStyle b="on"/>
      <a:tcStyle>
        <a:tcBdr>
          <a:left>
            <a:lnRef idx="2">
              <a:schemeClr val="lt1"/>
            </a:lnRef>
          </a:left>
        </a:tcBdr>
      </a:tcStyle>
    </a:lastCol>
    <a:firstCol>
      <a:tcTxStyle b="on"/>
      <a:tcStyle>
        <a:tcBdr>
          <a:right>
            <a:lnRef idx="2">
              <a:schemeClr val="lt1"/>
            </a:lnRef>
          </a:right>
        </a:tcBdr>
      </a:tcStyle>
    </a:firstCol>
    <a:lastRow>
      <a:tcTxStyle b="on"/>
      <a:tcStyle>
        <a:tcBdr>
          <a:top>
            <a:lnRef idx="2">
              <a:schemeClr val="lt1"/>
            </a:lnRef>
          </a:top>
        </a:tcBdr>
        <a:fill>
          <a:noFill/>
        </a:fill>
      </a:tcStyle>
    </a:lastRow>
    <a:seCell>
      <a:tcStyle>
        <a:tcBdr>
          <a:left>
            <a:ln>
              <a:noFill/>
            </a:ln>
          </a:left>
          <a:top>
            <a:ln>
              <a:noFill/>
            </a:ln>
          </a:top>
        </a:tcBdr>
      </a:tcStyle>
    </a:seCell>
    <a:swCell>
      <a:tcStyle>
        <a:tcBdr>
          <a:right>
            <a:ln>
              <a:noFill/>
            </a:ln>
          </a:right>
          <a:top>
            <a:ln>
              <a:noFill/>
            </a:ln>
          </a:top>
        </a:tcBdr>
      </a:tcStyle>
    </a:swCell>
    <a:firstRow>
      <a:tcTxStyle b="on"/>
      <a:tcStyle>
        <a:tcBdr>
          <a:bottom>
            <a:lnRef idx="3">
              <a:schemeClr val="lt1"/>
            </a:lnRef>
          </a:bottom>
        </a:tcBdr>
        <a:fill>
          <a:noFill/>
        </a:fill>
      </a:tcStyle>
    </a:firstRow>
    <a:neCell>
      <a:tcStyle>
        <a:tcBdr>
          <a:bottom>
            <a:ln>
              <a:noFill/>
            </a:ln>
          </a:bottom>
        </a:tcBdr>
      </a:tcStyle>
    </a:ne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1076" autoAdjust="0"/>
    <p:restoredTop sz="93792" autoAdjust="0"/>
  </p:normalViewPr>
  <p:slideViewPr>
    <p:cSldViewPr snapToGrid="0">
      <p:cViewPr>
        <p:scale>
          <a:sx n="50" d="100"/>
          <a:sy n="50" d="100"/>
        </p:scale>
        <p:origin x="1432" y="40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6/2/2023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32.xml"/><Relationship Id="rId1" Type="http://schemas.openxmlformats.org/officeDocument/2006/relationships/notesMaster" Target="../notesMasters/notesMaster1.xml"/><Relationship Id="rId4" Type="http://schemas.openxmlformats.org/officeDocument/2006/relationships/hyperlink" Target="https://git-scm.com/" TargetMode="Externa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s://www.tensorflow.org/tutorials/keras/overfit_and_underfit" TargetMode="External"/><Relationship Id="rId2" Type="http://schemas.openxmlformats.org/officeDocument/2006/relationships/slide" Target="../slides/slide37.xml"/><Relationship Id="rId1" Type="http://schemas.openxmlformats.org/officeDocument/2006/relationships/notesMaster" Target="../notesMasters/notesMaster1.xml"/><Relationship Id="rId4" Type="http://schemas.openxmlformats.org/officeDocument/2006/relationships/hyperlink" Target="https://www.tensorflow.org/tutorials/images/data_augmentation"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Ok, let’s conduct the convolution again for the output of the previous slide. Here the final results we will get. </a:t>
            </a:r>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374151"/>
                </a:solidFill>
                <a:effectLst/>
                <a:latin typeface="Söhne"/>
              </a:rPr>
              <a:t>If we visualize this output matrix as a grayscale image, where darker shades represent lower values and lighter shades represent higher values, we are pretty sure that edges present here. </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12</a:t>
            </a:fld>
            <a:endParaRPr lang="en-US"/>
          </a:p>
        </p:txBody>
      </p:sp>
    </p:spTree>
    <p:extLst>
      <p:ext uri="{BB962C8B-B14F-4D97-AF65-F5344CB8AC3E}">
        <p14:creationId xmlns:p14="http://schemas.microsoft.com/office/powerpoint/2010/main" val="18719663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374151"/>
                </a:solidFill>
                <a:effectLst/>
                <a:latin typeface="Söhne"/>
              </a:rPr>
              <a:t>So far, we have learned about the convolutional process. </a:t>
            </a:r>
          </a:p>
          <a:p>
            <a:pPr algn="l"/>
            <a:r>
              <a:rPr lang="en-CA" b="0" i="0" dirty="0">
                <a:solidFill>
                  <a:srgbClr val="374151"/>
                </a:solidFill>
                <a:effectLst/>
                <a:latin typeface="Söhne"/>
              </a:rPr>
              <a:t>Here is a better illustration of such process.</a:t>
            </a:r>
          </a:p>
          <a:p>
            <a:pPr algn="l"/>
            <a:endParaRPr lang="en-CA" b="0" i="0" dirty="0">
              <a:solidFill>
                <a:srgbClr val="374151"/>
              </a:solidFill>
              <a:effectLst/>
              <a:latin typeface="Söhne"/>
            </a:endParaRPr>
          </a:p>
          <a:p>
            <a:pPr algn="l"/>
            <a:r>
              <a:rPr lang="en-CA" b="0" i="0" dirty="0">
                <a:solidFill>
                  <a:srgbClr val="374151"/>
                </a:solidFill>
                <a:effectLst/>
                <a:latin typeface="Söhne"/>
              </a:rPr>
              <a:t>We have an input image matrix and a kernel matrix. The kernel moves across the image, performing an element-wise multiplication at each part it covers. This helps us identify patterns and features in the image. Through the convolution operation, we obtain a new matrix that represents the output. Additionally, the convolution process can also reduce the size of the image.</a:t>
            </a:r>
          </a:p>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13</a:t>
            </a:fld>
            <a:endParaRPr lang="en-US"/>
          </a:p>
        </p:txBody>
      </p:sp>
    </p:spTree>
    <p:extLst>
      <p:ext uri="{BB962C8B-B14F-4D97-AF65-F5344CB8AC3E}">
        <p14:creationId xmlns:p14="http://schemas.microsoft.com/office/powerpoint/2010/main" val="184577345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292929"/>
                </a:solidFill>
                <a:effectLst/>
                <a:latin typeface="source-serif-pro"/>
              </a:rPr>
              <a:t>Padding: If you see the animation above, during the convolution process, the edges essentially get “trimmed off”, converting a 5×5 feature matrix to a 3×3 one. The pixels on the edge are never at the center of the kernel, because there is nothing for the kernel to extend to beyond the edge. This isn’t ideal, as often we’d like the size of the output to equal the input.</a:t>
            </a:r>
          </a:p>
          <a:p>
            <a:endParaRPr lang="en-US" dirty="0"/>
          </a:p>
          <a:p>
            <a:r>
              <a:rPr lang="en-CA" b="0" i="0" dirty="0">
                <a:solidFill>
                  <a:srgbClr val="292929"/>
                </a:solidFill>
                <a:effectLst/>
                <a:latin typeface="source-serif-pro"/>
              </a:rPr>
              <a:t>Padding does something pretty clever to solve this: pad the edges with extra, “fake” pixels (usually of value 0, hence the oft-used term “zero padding”). This way, the kernel when sliding can allow the original edge pixels to be at its center, while extending into the fake pixels beyond the edge, producing an output the same size as the input.</a:t>
            </a:r>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14</a:t>
            </a:fld>
            <a:endParaRPr lang="en-US"/>
          </a:p>
        </p:txBody>
      </p:sp>
    </p:spTree>
    <p:extLst>
      <p:ext uri="{BB962C8B-B14F-4D97-AF65-F5344CB8AC3E}">
        <p14:creationId xmlns:p14="http://schemas.microsoft.com/office/powerpoint/2010/main" val="361667351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solidFill>
                  <a:srgbClr val="374151"/>
                </a:solidFill>
                <a:effectLst/>
                <a:latin typeface="Söhne"/>
              </a:rPr>
              <a:t>Let's shift our focus to colorful images, which are a bit more complex than grayscale images. In colorful images, we have three channels: red, green, and blue. Each channel represents different color information. Similarly, we can break down the image matrix into three matrices: the red matrix, the green matrix, and the blue matrix.</a:t>
            </a:r>
          </a:p>
          <a:p>
            <a:pPr algn="l"/>
            <a:endParaRPr lang="en-CA" b="0" i="0" dirty="0">
              <a:solidFill>
                <a:srgbClr val="292929"/>
              </a:solidFill>
              <a:effectLst/>
              <a:latin typeface="source-serif-pro"/>
            </a:endParaRPr>
          </a:p>
          <a:p>
            <a:pPr algn="l"/>
            <a:r>
              <a:rPr lang="en-CA" b="0" i="0" dirty="0">
                <a:solidFill>
                  <a:srgbClr val="374151"/>
                </a:solidFill>
                <a:effectLst/>
                <a:latin typeface="Söhne"/>
              </a:rPr>
              <a:t>For each of these three matrices, we will apply a corresponding kernel matrix. As a result, we will obtain three separate outputs.</a:t>
            </a:r>
            <a:endParaRPr lang="en-CA" b="0" i="0" dirty="0">
              <a:solidFill>
                <a:srgbClr val="292929"/>
              </a:solidFill>
              <a:effectLst/>
              <a:latin typeface="source-serif-pro"/>
            </a:endParaRPr>
          </a:p>
          <a:p>
            <a:pPr algn="l"/>
            <a:endParaRPr lang="en-CA" b="0" i="0" dirty="0">
              <a:solidFill>
                <a:srgbClr val="292929"/>
              </a:solidFill>
              <a:effectLst/>
              <a:latin typeface="source-serif-pro"/>
            </a:endParaRPr>
          </a:p>
          <a:p>
            <a:pPr algn="l"/>
            <a:r>
              <a:rPr lang="en-CA" b="0" i="0" dirty="0">
                <a:solidFill>
                  <a:srgbClr val="374151"/>
                </a:solidFill>
                <a:effectLst/>
                <a:latin typeface="Söhne"/>
              </a:rPr>
              <a:t>Each filter in fact consists of a collection of kernels, where each kernel corresponds to a single input channel to the layer. Each kernel is unique in its characteristics and purpose. </a:t>
            </a:r>
          </a:p>
        </p:txBody>
      </p:sp>
      <p:sp>
        <p:nvSpPr>
          <p:cNvPr id="4" name="Slide Number Placeholder 3"/>
          <p:cNvSpPr>
            <a:spLocks noGrp="1"/>
          </p:cNvSpPr>
          <p:nvPr>
            <p:ph type="sldNum" sz="quarter" idx="5"/>
          </p:nvPr>
        </p:nvSpPr>
        <p:spPr/>
        <p:txBody>
          <a:bodyPr/>
          <a:lstStyle/>
          <a:p>
            <a:fld id="{83C3454D-ED1A-4BF6-9A01-68A0589CF3DE}" type="slidenum">
              <a:rPr lang="en-US" smtClean="0"/>
              <a:t>16</a:t>
            </a:fld>
            <a:endParaRPr lang="en-US"/>
          </a:p>
        </p:txBody>
      </p:sp>
    </p:spTree>
    <p:extLst>
      <p:ext uri="{BB962C8B-B14F-4D97-AF65-F5344CB8AC3E}">
        <p14:creationId xmlns:p14="http://schemas.microsoft.com/office/powerpoint/2010/main" val="171368344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Here are dynamic views of what happed to RGB channel and I hope they can help you understand how convolution process works on colourful images better. </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17</a:t>
            </a:fld>
            <a:endParaRPr lang="en-US"/>
          </a:p>
        </p:txBody>
      </p:sp>
    </p:spTree>
    <p:extLst>
      <p:ext uri="{BB962C8B-B14F-4D97-AF65-F5344CB8AC3E}">
        <p14:creationId xmlns:p14="http://schemas.microsoft.com/office/powerpoint/2010/main" val="323798895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CA" b="0" i="0" dirty="0">
                <a:effectLst/>
                <a:latin typeface="Söhne"/>
              </a:rPr>
              <a:t>Let's summarize what we have covered so far. We discussed the convolutional process, which involves sliding a kernel over an image matrix and performing element-wise multiplication. This process generates an output matrix that represents the processed image. This is a common definition of convolution in deep learning. However, in the real world, the definition may vary.</a:t>
            </a:r>
          </a:p>
          <a:p>
            <a:br>
              <a:rPr lang="en-CA" dirty="0"/>
            </a:b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18</a:t>
            </a:fld>
            <a:endParaRPr lang="en-US"/>
          </a:p>
        </p:txBody>
      </p:sp>
    </p:spTree>
    <p:extLst>
      <p:ext uri="{BB962C8B-B14F-4D97-AF65-F5344CB8AC3E}">
        <p14:creationId xmlns:p14="http://schemas.microsoft.com/office/powerpoint/2010/main" val="2714379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19</a:t>
            </a:fld>
            <a:endParaRPr lang="en-US"/>
          </a:p>
        </p:txBody>
      </p:sp>
    </p:spTree>
    <p:extLst>
      <p:ext uri="{BB962C8B-B14F-4D97-AF65-F5344CB8AC3E}">
        <p14:creationId xmlns:p14="http://schemas.microsoft.com/office/powerpoint/2010/main" val="215516536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92929"/>
                </a:solidFill>
                <a:effectLst/>
                <a:latin typeface="source-serif-pro"/>
              </a:rPr>
              <a:t>The convolution then, as a whole, is still a linear transformation, but at the same time it’s also a dramatically different kind of transformation. </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20</a:t>
            </a:fld>
            <a:endParaRPr lang="en-US"/>
          </a:p>
        </p:txBody>
      </p:sp>
    </p:spTree>
    <p:extLst>
      <p:ext uri="{BB962C8B-B14F-4D97-AF65-F5344CB8AC3E}">
        <p14:creationId xmlns:p14="http://schemas.microsoft.com/office/powerpoint/2010/main" val="38953545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92929"/>
                </a:solidFill>
                <a:effectLst/>
                <a:latin typeface="source-serif-pro"/>
              </a:rPr>
              <a:t>The convolution then, as a whole, is still a linear transformation, but at the same time it’s also a dramatically different kind of transformation. </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21</a:t>
            </a:fld>
            <a:endParaRPr lang="en-US"/>
          </a:p>
        </p:txBody>
      </p:sp>
    </p:spTree>
    <p:extLst>
      <p:ext uri="{BB962C8B-B14F-4D97-AF65-F5344CB8AC3E}">
        <p14:creationId xmlns:p14="http://schemas.microsoft.com/office/powerpoint/2010/main" val="1956436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1B3139"/>
                </a:solidFill>
                <a:effectLst/>
                <a:latin typeface="DM Sans" pitchFamily="2" charset="0"/>
              </a:rPr>
              <a:t>CNNs enforce a local connectivity pattern between neurons of adjacent layers.</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22</a:t>
            </a:fld>
            <a:endParaRPr lang="en-US"/>
          </a:p>
        </p:txBody>
      </p:sp>
    </p:spTree>
    <p:extLst>
      <p:ext uri="{BB962C8B-B14F-4D97-AF65-F5344CB8AC3E}">
        <p14:creationId xmlns:p14="http://schemas.microsoft.com/office/powerpoint/2010/main" val="72499184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1B3139"/>
                </a:solidFill>
                <a:effectLst/>
                <a:latin typeface="DM Sans" pitchFamily="2" charset="0"/>
              </a:rPr>
              <a:t>CNNs enforce a local connectivity pattern between neurons of adjacent layers.</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23</a:t>
            </a:fld>
            <a:endParaRPr lang="en-US"/>
          </a:p>
        </p:txBody>
      </p:sp>
    </p:spTree>
    <p:extLst>
      <p:ext uri="{BB962C8B-B14F-4D97-AF65-F5344CB8AC3E}">
        <p14:creationId xmlns:p14="http://schemas.microsoft.com/office/powerpoint/2010/main" val="21409849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1B3139"/>
                </a:solidFill>
                <a:effectLst/>
                <a:latin typeface="DM Sans" pitchFamily="2" charset="0"/>
              </a:rPr>
              <a:t>CNNs enforce a local connectivity pattern between neurons of adjacent layers.</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24</a:t>
            </a:fld>
            <a:endParaRPr lang="en-US"/>
          </a:p>
        </p:txBody>
      </p:sp>
    </p:spTree>
    <p:extLst>
      <p:ext uri="{BB962C8B-B14F-4D97-AF65-F5344CB8AC3E}">
        <p14:creationId xmlns:p14="http://schemas.microsoft.com/office/powerpoint/2010/main" val="37244010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1B3139"/>
                </a:solidFill>
                <a:effectLst/>
                <a:latin typeface="DM Sans" pitchFamily="2" charset="0"/>
              </a:rPr>
              <a:t>CNNs enforce a local connectivity pattern between neurons of adjacent layers.</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25</a:t>
            </a:fld>
            <a:endParaRPr lang="en-US"/>
          </a:p>
        </p:txBody>
      </p:sp>
    </p:spTree>
    <p:extLst>
      <p:ext uri="{BB962C8B-B14F-4D97-AF65-F5344CB8AC3E}">
        <p14:creationId xmlns:p14="http://schemas.microsoft.com/office/powerpoint/2010/main" val="20543125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92929"/>
                </a:solidFill>
                <a:effectLst/>
                <a:latin typeface="source-serif-pro"/>
              </a:rPr>
              <a:t>When we humans learn we don’t exactly start from scratch ,we might (intentionally or unintentionally) have some knowledge of the thing we are trying to learn , so we use our previous experience while learning something new or trying to complete a new task . Now how is it related to ML ?</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28</a:t>
            </a:fld>
            <a:endParaRPr lang="en-US"/>
          </a:p>
        </p:txBody>
      </p:sp>
    </p:spTree>
    <p:extLst>
      <p:ext uri="{BB962C8B-B14F-4D97-AF65-F5344CB8AC3E}">
        <p14:creationId xmlns:p14="http://schemas.microsoft.com/office/powerpoint/2010/main" val="2026839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dirty="0"/>
              <a:t>ML models do something similar which uses its previous experience from some other task to complete the current task it is termed as </a:t>
            </a:r>
            <a:r>
              <a:rPr lang="en-CA" b="1" dirty="0"/>
              <a:t>Transfer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1" dirty="0"/>
          </a:p>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292929"/>
                </a:solidFill>
                <a:effectLst/>
                <a:latin typeface="source-serif-pro"/>
              </a:rPr>
              <a:t>The general idea is to use the knowledge a model has learned from a task with a lot of available labeled training data in a new task that doesn’t have much data. Instead of starting the learning process from scratch, we start with patterns learned from solving a related task.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CA" b="0" i="0" dirty="0">
              <a:solidFill>
                <a:srgbClr val="292929"/>
              </a:solidFill>
              <a:effectLst/>
              <a:latin typeface="source-serif-pro"/>
            </a:endParaRPr>
          </a:p>
          <a:p>
            <a:pPr marL="0" indent="0">
              <a:buNone/>
            </a:pPr>
            <a:r>
              <a:rPr lang="en-CA" dirty="0"/>
              <a:t>The main advantages are basically that you save training time. Save training time is reduced because it can sometimes take days or even weeks to train a deep neural network from scratch on a complex task. </a:t>
            </a:r>
          </a:p>
          <a:p>
            <a:pPr marL="0" indent="0">
              <a:buNone/>
            </a:pPr>
            <a:endParaRPr lang="en-CA" dirty="0"/>
          </a:p>
          <a:p>
            <a:pPr marL="0" indent="0">
              <a:buNone/>
            </a:pPr>
            <a:r>
              <a:rPr lang="en-CA" dirty="0"/>
              <a:t>and that your neural network works better in most cases and you do not need a lot of data. You can build a solid machine learning model with relatively small training data because the model is already pre-trained.</a:t>
            </a:r>
          </a:p>
          <a:p>
            <a:pPr marL="0" indent="0">
              <a:buNone/>
            </a:pPr>
            <a:r>
              <a:rPr lang="en-CA" dirty="0"/>
              <a:t>It could also work with tasks such as Object detection or Face-Recognition ,let’s say in a task such as Face-</a:t>
            </a:r>
            <a:r>
              <a:rPr lang="en-CA" dirty="0" err="1"/>
              <a:t>Recog</a:t>
            </a:r>
            <a:r>
              <a:rPr lang="en-CA" dirty="0"/>
              <a:t> if you use a pre-trained model it can already detect the face and then it will be easy for to compare faces encodings to recognize them</a:t>
            </a:r>
            <a:endParaRPr lang="en-US" sz="1050"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CA" b="1" dirty="0"/>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36295115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31</a:t>
            </a:fld>
            <a:endParaRPr lang="en-US"/>
          </a:p>
        </p:txBody>
      </p:sp>
    </p:spTree>
    <p:extLst>
      <p:ext uri="{BB962C8B-B14F-4D97-AF65-F5344CB8AC3E}">
        <p14:creationId xmlns:p14="http://schemas.microsoft.com/office/powerpoint/2010/main" val="8901821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50D8"/>
                </a:solidFill>
                <a:effectLst/>
                <a:latin typeface="Public Sans Web"/>
                <a:hlinkClick r:id="rId3"/>
              </a:rPr>
              <a:t>GitHub</a:t>
            </a:r>
            <a:r>
              <a:rPr lang="en-US" b="0" i="0" dirty="0">
                <a:solidFill>
                  <a:srgbClr val="1B1B1B"/>
                </a:solidFill>
                <a:effectLst/>
                <a:latin typeface="Public Sans Web"/>
              </a:rPr>
              <a:t> is a web-based interface that uses </a:t>
            </a:r>
            <a:r>
              <a:rPr lang="en-US" b="0" i="0" u="none" strike="noStrike" dirty="0">
                <a:solidFill>
                  <a:srgbClr val="0050D8"/>
                </a:solidFill>
                <a:effectLst/>
                <a:latin typeface="Public Sans Web"/>
                <a:hlinkClick r:id="rId4"/>
              </a:rPr>
              <a:t>Git</a:t>
            </a:r>
            <a:r>
              <a:rPr lang="en-US" b="0" i="0" dirty="0">
                <a:solidFill>
                  <a:srgbClr val="1B1B1B"/>
                </a:solidFill>
                <a:effectLst/>
                <a:latin typeface="Public Sans Web"/>
              </a:rPr>
              <a:t>, the open source version control software that lets multiple people make separate changes to web pages at the same time. </a:t>
            </a:r>
          </a:p>
          <a:p>
            <a:endParaRPr lang="en-US" b="0" i="0" dirty="0">
              <a:solidFill>
                <a:srgbClr val="1B1B1B"/>
              </a:solidFill>
              <a:effectLst/>
              <a:latin typeface="Public Sans Web"/>
            </a:endParaRPr>
          </a:p>
          <a:p>
            <a:r>
              <a:rPr lang="en-US" b="0" i="0" dirty="0">
                <a:solidFill>
                  <a:srgbClr val="202124"/>
                </a:solidFill>
                <a:effectLst/>
                <a:latin typeface="Roboto" panose="02000000000000000000" pitchFamily="2" charset="0"/>
              </a:rPr>
              <a:t>TensorFlow Hub is a repository of trained machine learning models ready for fine-tuning and deployable anywhere. </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32</a:t>
            </a:fld>
            <a:endParaRPr lang="en-US"/>
          </a:p>
        </p:txBody>
      </p:sp>
    </p:spTree>
    <p:extLst>
      <p:ext uri="{BB962C8B-B14F-4D97-AF65-F5344CB8AC3E}">
        <p14:creationId xmlns:p14="http://schemas.microsoft.com/office/powerpoint/2010/main" val="154632393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Stringent</a:t>
            </a:r>
          </a:p>
        </p:txBody>
      </p:sp>
      <p:sp>
        <p:nvSpPr>
          <p:cNvPr id="4" name="Slide Number Placeholder 3"/>
          <p:cNvSpPr>
            <a:spLocks noGrp="1"/>
          </p:cNvSpPr>
          <p:nvPr>
            <p:ph type="sldNum" sz="quarter" idx="5"/>
          </p:nvPr>
        </p:nvSpPr>
        <p:spPr/>
        <p:txBody>
          <a:bodyPr/>
          <a:lstStyle/>
          <a:p>
            <a:fld id="{AF533E96-F078-4B3D-A8F4-F1AF21EBC357}" type="slidenum">
              <a:rPr lang="en-US" smtClean="0"/>
              <a:t>33</a:t>
            </a:fld>
            <a:endParaRPr lang="en-US"/>
          </a:p>
        </p:txBody>
      </p:sp>
    </p:spTree>
    <p:extLst>
      <p:ext uri="{BB962C8B-B14F-4D97-AF65-F5344CB8AC3E}">
        <p14:creationId xmlns:p14="http://schemas.microsoft.com/office/powerpoint/2010/main" val="30207824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borrowed … I cut out the mouse output head and only keep human output head as my research study focus on detecting causal human genetic variants. I also adapted the shape for outputs to fit my target epigenetic data.  </a:t>
            </a:r>
          </a:p>
        </p:txBody>
      </p:sp>
      <p:sp>
        <p:nvSpPr>
          <p:cNvPr id="4" name="Slide Number Placeholder 3"/>
          <p:cNvSpPr>
            <a:spLocks noGrp="1"/>
          </p:cNvSpPr>
          <p:nvPr>
            <p:ph type="sldNum" sz="quarter" idx="5"/>
          </p:nvPr>
        </p:nvSpPr>
        <p:spPr/>
        <p:txBody>
          <a:bodyPr/>
          <a:lstStyle/>
          <a:p>
            <a:fld id="{AF533E96-F078-4B3D-A8F4-F1AF21EBC357}" type="slidenum">
              <a:rPr lang="en-US" smtClean="0"/>
              <a:t>35</a:t>
            </a:fld>
            <a:endParaRPr lang="en-US"/>
          </a:p>
        </p:txBody>
      </p:sp>
    </p:spTree>
    <p:extLst>
      <p:ext uri="{BB962C8B-B14F-4D97-AF65-F5344CB8AC3E}">
        <p14:creationId xmlns:p14="http://schemas.microsoft.com/office/powerpoint/2010/main" val="424341799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sz="1200" b="1" i="0" kern="1200" dirty="0" err="1">
                <a:solidFill>
                  <a:schemeClr val="tx1"/>
                </a:solidFill>
                <a:effectLst/>
                <a:latin typeface="+mn-lt"/>
                <a:ea typeface="+mn-ea"/>
                <a:cs typeface="+mn-cs"/>
              </a:rPr>
              <a:t>trategy</a:t>
            </a:r>
            <a:r>
              <a:rPr lang="en-CA" sz="1200" b="1" i="0" kern="1200" dirty="0">
                <a:solidFill>
                  <a:schemeClr val="tx1"/>
                </a:solidFill>
                <a:effectLst/>
                <a:latin typeface="+mn-lt"/>
                <a:ea typeface="+mn-ea"/>
                <a:cs typeface="+mn-cs"/>
              </a:rPr>
              <a:t> 1 </a:t>
            </a:r>
            <a:r>
              <a:rPr lang="en-CA" sz="1200" b="0" i="0" kern="1200" dirty="0">
                <a:solidFill>
                  <a:schemeClr val="tx1"/>
                </a:solidFill>
                <a:effectLst/>
                <a:latin typeface="+mn-lt"/>
                <a:ea typeface="+mn-ea"/>
                <a:cs typeface="+mn-cs"/>
              </a:rPr>
              <a:t>and</a:t>
            </a:r>
            <a:r>
              <a:rPr lang="en-CA" sz="1200" b="1" i="0" kern="1200" dirty="0">
                <a:solidFill>
                  <a:schemeClr val="tx1"/>
                </a:solidFill>
                <a:effectLst/>
                <a:latin typeface="+mn-lt"/>
                <a:ea typeface="+mn-ea"/>
                <a:cs typeface="+mn-cs"/>
              </a:rPr>
              <a:t> Strategy 2</a:t>
            </a:r>
            <a:r>
              <a:rPr lang="en-CA" sz="1200" b="0" i="0" kern="1200" dirty="0">
                <a:solidFill>
                  <a:schemeClr val="tx1"/>
                </a:solidFill>
                <a:effectLst/>
                <a:latin typeface="+mn-lt"/>
                <a:ea typeface="+mn-ea"/>
                <a:cs typeface="+mn-cs"/>
              </a:rPr>
              <a:t> require you to </a:t>
            </a:r>
            <a:r>
              <a:rPr lang="en-CA" sz="1200" b="1" i="0" kern="1200" dirty="0">
                <a:solidFill>
                  <a:schemeClr val="tx1"/>
                </a:solidFill>
                <a:effectLst/>
                <a:latin typeface="+mn-lt"/>
                <a:ea typeface="+mn-ea"/>
                <a:cs typeface="+mn-cs"/>
              </a:rPr>
              <a:t>be careful</a:t>
            </a:r>
            <a:r>
              <a:rPr lang="en-CA" sz="1200" b="0" i="0" kern="1200" dirty="0">
                <a:solidFill>
                  <a:schemeClr val="tx1"/>
                </a:solidFill>
                <a:effectLst/>
                <a:latin typeface="+mn-lt"/>
                <a:ea typeface="+mn-ea"/>
                <a:cs typeface="+mn-cs"/>
              </a:rPr>
              <a:t> with the learning rate used in the convolutional part. The learning rate is a hyper-parameter that controls how much you adjust the weights of your network. When you’re using a pre-trained model based on CNN, it’s smart to use a small learning rate because high learning rates increase the risk of losing previous knowledge. Assuming that the pre-trained model has been well trained, which is a fair assumption, keeping a small learning rate will ensure that you don’t distort the CNN weights too soon and too much.</a:t>
            </a:r>
            <a:endParaRPr lang="en-US" dirty="0"/>
          </a:p>
        </p:txBody>
      </p:sp>
      <p:sp>
        <p:nvSpPr>
          <p:cNvPr id="4" name="Slide Number Placeholder 3"/>
          <p:cNvSpPr>
            <a:spLocks noGrp="1"/>
          </p:cNvSpPr>
          <p:nvPr>
            <p:ph type="sldNum" sz="quarter" idx="5"/>
          </p:nvPr>
        </p:nvSpPr>
        <p:spPr/>
        <p:txBody>
          <a:bodyPr/>
          <a:lstStyle/>
          <a:p>
            <a:fld id="{0611944C-5C53-6843-8C06-64791FFF13AD}" type="slidenum">
              <a:rPr lang="en-US" smtClean="0"/>
              <a:t>36</a:t>
            </a:fld>
            <a:endParaRPr lang="en-US"/>
          </a:p>
        </p:txBody>
      </p:sp>
    </p:spTree>
    <p:extLst>
      <p:ext uri="{BB962C8B-B14F-4D97-AF65-F5344CB8AC3E}">
        <p14:creationId xmlns:p14="http://schemas.microsoft.com/office/powerpoint/2010/main" val="2025163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202124"/>
                </a:solidFill>
                <a:effectLst/>
                <a:latin typeface="Roboto" panose="02000000000000000000" pitchFamily="2" charset="0"/>
              </a:rPr>
              <a:t>When you don't have a large image dataset, it's a good practice to artificially introduce sample diversity by applying random, yet realistic, transformations to the training images, such as rotation and horizontal flipping. This helps expose the model to different aspects of the training data and reduce </a:t>
            </a:r>
            <a:r>
              <a:rPr lang="en-CA" b="0" i="0" dirty="0">
                <a:effectLst/>
                <a:latin typeface="Roboto" panose="02000000000000000000" pitchFamily="2" charset="0"/>
                <a:hlinkClick r:id="rId3"/>
              </a:rPr>
              <a:t>overfitting</a:t>
            </a:r>
            <a:r>
              <a:rPr lang="en-CA" b="0" i="0" dirty="0">
                <a:solidFill>
                  <a:srgbClr val="202124"/>
                </a:solidFill>
                <a:effectLst/>
                <a:latin typeface="Roboto" panose="02000000000000000000" pitchFamily="2" charset="0"/>
              </a:rPr>
              <a:t>. You can learn more about data augmentation in this </a:t>
            </a:r>
            <a:r>
              <a:rPr lang="en-CA" b="0" i="0" dirty="0">
                <a:effectLst/>
                <a:latin typeface="Roboto" panose="02000000000000000000" pitchFamily="2" charset="0"/>
                <a:hlinkClick r:id="rId4"/>
              </a:rPr>
              <a:t>tutorial</a:t>
            </a:r>
            <a:r>
              <a:rPr lang="en-CA" b="0" i="0" dirty="0">
                <a:solidFill>
                  <a:srgbClr val="202124"/>
                </a:solidFill>
                <a:effectLst/>
                <a:latin typeface="Roboto" panose="02000000000000000000" pitchFamily="2" charset="0"/>
              </a:rPr>
              <a:t>.</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37</a:t>
            </a:fld>
            <a:endParaRPr lang="en-US"/>
          </a:p>
        </p:txBody>
      </p:sp>
    </p:spTree>
    <p:extLst>
      <p:ext uri="{BB962C8B-B14F-4D97-AF65-F5344CB8AC3E}">
        <p14:creationId xmlns:p14="http://schemas.microsoft.com/office/powerpoint/2010/main" val="61092753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374151"/>
                </a:solidFill>
                <a:effectLst/>
                <a:latin typeface="Söhne"/>
              </a:rPr>
              <a:t>Hello everyone! I hope you're all doing well. Today marks the last lecture for section II statistical modelling with data. How has the journey been for you so far? Personally, I must admit that I'm feeling a bit tired. I may have been a bit too enthusiastic in preparing and teaching these past nine days. It's quite an intense experience to cover so much material in such a short time. I apologize for it if you guys feel it the same way. Maybe I should reduce some materials and make the course less intensive next year. </a:t>
            </a:r>
          </a:p>
          <a:p>
            <a:r>
              <a:rPr lang="en-CA" b="0" i="0" dirty="0">
                <a:solidFill>
                  <a:srgbClr val="374151"/>
                </a:solidFill>
                <a:effectLst/>
                <a:latin typeface="Söhne"/>
              </a:rPr>
              <a:t>This weekend, I can finally take a break and relax. I plan to do absolutely nothing and give my mind a total release. As we head into the weekend, I encourage you all to take some well-deserved rest and relaxation. You've achieved so much in such a short time, and it's truly remarkable. This weekend, go ahead, spoil yourself with a nice gift. You’ve earned it. </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6</a:t>
            </a:fld>
            <a:endParaRPr lang="en-US"/>
          </a:p>
        </p:txBody>
      </p:sp>
    </p:spTree>
    <p:extLst>
      <p:ext uri="{BB962C8B-B14F-4D97-AF65-F5344CB8AC3E}">
        <p14:creationId xmlns:p14="http://schemas.microsoft.com/office/powerpoint/2010/main" val="3680748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374151"/>
                </a:solidFill>
                <a:effectLst/>
                <a:latin typeface="Söhne"/>
              </a:rPr>
              <a:t>Since yesterday, we've been delving into the fascinating world of neural networks. I’ve showed you what a NN looks like. DNN usually have enormous layers. As a results, enormous parameters to estimate and requires a lot of data. Our main goal is to precisely estimate these parameters. We do this by giving the networks a lot of information, which helps them find trends and store them as weights and biases at the edges of the neurons. We also explore the utilization of activation functions and the significance of the loss function. After the break, we delved into the concept of data used to train NNs. The whole data is split in two groups, training and test. We use the training set to train the model, and then evaluate its performance on the test set. During the training process, the model adjusts its parameters, such as weights and biases, in order to minimize the loss. The objective is to fine-tune these parameters so that the model achieves a low loss value, indicating better performance and accuracy.</a:t>
            </a:r>
            <a:endParaRPr lang="zh-CN" altLang="en-US" dirty="0"/>
          </a:p>
          <a:p>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7</a:t>
            </a:fld>
            <a:endParaRPr lang="en-US"/>
          </a:p>
        </p:txBody>
      </p:sp>
    </p:spTree>
    <p:extLst>
      <p:ext uri="{BB962C8B-B14F-4D97-AF65-F5344CB8AC3E}">
        <p14:creationId xmlns:p14="http://schemas.microsoft.com/office/powerpoint/2010/main" val="9288891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Today, </a:t>
            </a:r>
            <a:r>
              <a:rPr lang="en-CA" b="0" i="0" dirty="0">
                <a:solidFill>
                  <a:srgbClr val="374151"/>
                </a:solidFill>
                <a:effectLst/>
                <a:latin typeface="Söhne"/>
              </a:rPr>
              <a:t>let's delve a bit deeper into the world of deep learning. Apart from the basic fully connected neural network, we will explore an additional types of layers named convolutional layer today, specifically focusing on image classification tasks.</a:t>
            </a:r>
          </a:p>
          <a:p>
            <a:r>
              <a:rPr lang="en-CA" b="0" i="0" dirty="0">
                <a:solidFill>
                  <a:srgbClr val="374151"/>
                </a:solidFill>
                <a:effectLst/>
                <a:latin typeface="Söhne"/>
              </a:rPr>
              <a:t>After the break, I will introduce you to a highly valuable technique in the field of deep learning known as transfer learning. It is a powerful approach that allows us to leverage pre-trained models and apply their knowledge to new tasks, saving us time and computational resources.</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8</a:t>
            </a:fld>
            <a:endParaRPr lang="en-US"/>
          </a:p>
        </p:txBody>
      </p:sp>
    </p:spTree>
    <p:extLst>
      <p:ext uri="{BB962C8B-B14F-4D97-AF65-F5344CB8AC3E}">
        <p14:creationId xmlns:p14="http://schemas.microsoft.com/office/powerpoint/2010/main" val="30142960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altLang="zh-CN" dirty="0"/>
              <a:t>Here is how a simple NN looks like. How can we feed images into these NN?</a:t>
            </a:r>
          </a:p>
          <a:p>
            <a:endParaRPr lang="en-CA" altLang="zh-CN" dirty="0"/>
          </a:p>
          <a:p>
            <a:r>
              <a:rPr lang="en-CA" b="0" i="0" dirty="0">
                <a:solidFill>
                  <a:srgbClr val="374151"/>
                </a:solidFill>
                <a:effectLst/>
                <a:latin typeface="Söhne"/>
              </a:rPr>
              <a:t>As you can see in the diagram, we have a set of inputs. One approach is to feed in the pixel values of an image and flatten it. By doing so, we transform the image from a two-dimensional structure to a one-dimensional array, where each element represents a pixel. However, this transformation disregards the spatial relationships between pixels, such as the edges that define the shape of a cat's ear.</a:t>
            </a:r>
          </a:p>
          <a:p>
            <a:endParaRPr lang="en-CA" altLang="zh-CN" b="0" i="0" dirty="0">
              <a:solidFill>
                <a:srgbClr val="374151"/>
              </a:solidFill>
              <a:effectLst/>
              <a:latin typeface="Söhne"/>
            </a:endParaRPr>
          </a:p>
          <a:p>
            <a:r>
              <a:rPr lang="en-CA" altLang="zh-CN" b="0" i="0" dirty="0">
                <a:solidFill>
                  <a:srgbClr val="374151"/>
                </a:solidFill>
                <a:effectLst/>
                <a:latin typeface="Söhne"/>
              </a:rPr>
              <a:t>So we need to think about another way to feed images into NN. </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9</a:t>
            </a:fld>
            <a:endParaRPr lang="en-US"/>
          </a:p>
        </p:txBody>
      </p:sp>
    </p:spTree>
    <p:extLst>
      <p:ext uri="{BB962C8B-B14F-4D97-AF65-F5344CB8AC3E}">
        <p14:creationId xmlns:p14="http://schemas.microsoft.com/office/powerpoint/2010/main" val="1512938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CA" b="0" i="0" dirty="0">
                <a:solidFill>
                  <a:srgbClr val="374151"/>
                </a:solidFill>
                <a:effectLst/>
                <a:latin typeface="Söhne"/>
              </a:rPr>
              <a:t>Let's take a closer look at how computers perceive and process pixels in images. When a computer analyzes an image, it views it in terms of channels. The most common channels are red, green, and blue, often referred to as RGB. Each pixel in the image has values for red, green, and blue channels, representing the intensity of those colors at that particular pixel. By combining these average values, the computer generates the final output for that pixel. This process is repeated for each pixel in the image, ultimately creating the full image representation.</a:t>
            </a:r>
          </a:p>
          <a:p>
            <a:pPr algn="l"/>
            <a:endParaRPr lang="en-CA" b="0" i="0" dirty="0">
              <a:solidFill>
                <a:srgbClr val="374151"/>
              </a:solidFill>
              <a:effectLst/>
              <a:latin typeface="Söhne"/>
            </a:endParaRPr>
          </a:p>
          <a:p>
            <a:pPr algn="l"/>
            <a:endParaRPr lang="en-CA" b="0" i="0" dirty="0">
              <a:solidFill>
                <a:srgbClr val="374151"/>
              </a:solidFill>
              <a:effectLst/>
              <a:latin typeface="Söhne"/>
            </a:endParaRPr>
          </a:p>
          <a:p>
            <a:pPr algn="l"/>
            <a:r>
              <a:rPr lang="en-CA" b="0" i="0" dirty="0">
                <a:solidFill>
                  <a:srgbClr val="374151"/>
                </a:solidFill>
                <a:effectLst/>
                <a:latin typeface="Söhne"/>
              </a:rPr>
              <a:t>To simplify the explanation, let's consider a grayscale image, where each pixel has a single value representing its intensity level. </a:t>
            </a:r>
            <a:endParaRPr lang="zh-CN" alt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10</a:t>
            </a:fld>
            <a:endParaRPr lang="en-US"/>
          </a:p>
        </p:txBody>
      </p:sp>
    </p:spTree>
    <p:extLst>
      <p:ext uri="{BB962C8B-B14F-4D97-AF65-F5344CB8AC3E}">
        <p14:creationId xmlns:p14="http://schemas.microsoft.com/office/powerpoint/2010/main" val="34723994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A" b="0" i="0" dirty="0">
                <a:solidFill>
                  <a:srgbClr val="374151"/>
                </a:solidFill>
                <a:effectLst/>
                <a:latin typeface="Söhne"/>
              </a:rPr>
              <a:t>For simplicity, let's consider a square matrix where the number of rows and columns are the same.</a:t>
            </a:r>
          </a:p>
          <a:p>
            <a:r>
              <a:rPr lang="en-CA" b="0" i="0" dirty="0">
                <a:solidFill>
                  <a:srgbClr val="374151"/>
                </a:solidFill>
                <a:effectLst/>
                <a:latin typeface="Söhne"/>
              </a:rPr>
              <a:t>Now let’s involve another squared matrix, which we usually call Kernel. A kernel is also a square matrix, typically smaller in size than the image matrix. The values within the kernel determine the nature of the operation being performed. In this example, we focus on detecting edges in the images. So a commonly used kernel looks like this. </a:t>
            </a:r>
          </a:p>
          <a:p>
            <a:endParaRPr lang="en-CA" b="0" i="0" dirty="0">
              <a:solidFill>
                <a:srgbClr val="292929"/>
              </a:solidFill>
              <a:effectLst/>
              <a:latin typeface="source-serif-pro"/>
            </a:endParaRPr>
          </a:p>
          <a:p>
            <a:pPr algn="l"/>
            <a:r>
              <a:rPr lang="en-CA" b="0" i="0" dirty="0">
                <a:solidFill>
                  <a:srgbClr val="374151"/>
                </a:solidFill>
                <a:effectLst/>
                <a:latin typeface="Söhne"/>
              </a:rPr>
              <a:t>Now, let’s do some Calculations. Let’s apply the kernel to the image matrix in a sliding window fashion. This involves element-wise multiplication between the kernel and the corresponding region of the image matrix. The resulting products are then summed up to produce a single value.</a:t>
            </a:r>
          </a:p>
          <a:p>
            <a:pPr algn="l">
              <a:buFont typeface="+mj-lt"/>
              <a:buAutoNum type="arabicPeriod"/>
            </a:pPr>
            <a:r>
              <a:rPr lang="en-CA" b="0" i="0" dirty="0">
                <a:solidFill>
                  <a:srgbClr val="374151"/>
                </a:solidFill>
                <a:effectLst/>
                <a:latin typeface="Söhne"/>
              </a:rPr>
              <a:t>Place the kernel over the top-left corner of the image matrix.</a:t>
            </a:r>
          </a:p>
          <a:p>
            <a:pPr algn="l">
              <a:buFont typeface="+mj-lt"/>
              <a:buAutoNum type="arabicPeriod"/>
            </a:pPr>
            <a:r>
              <a:rPr lang="en-CA" b="0" i="0" dirty="0">
                <a:solidFill>
                  <a:srgbClr val="374151"/>
                </a:solidFill>
                <a:effectLst/>
                <a:latin typeface="Söhne"/>
              </a:rPr>
              <a:t>Perform element-wise multiplication between the values in the kernel and the corresponding values in the image matrix region covered by the kernel.</a:t>
            </a:r>
          </a:p>
          <a:p>
            <a:pPr algn="l">
              <a:buFont typeface="+mj-lt"/>
              <a:buAutoNum type="arabicPeriod"/>
            </a:pPr>
            <a:r>
              <a:rPr lang="en-CA" b="0" i="0" dirty="0">
                <a:solidFill>
                  <a:srgbClr val="374151"/>
                </a:solidFill>
                <a:effectLst/>
                <a:latin typeface="Söhne"/>
              </a:rPr>
              <a:t>Sum up the products obtained from the element-wise multiplication.</a:t>
            </a:r>
          </a:p>
          <a:p>
            <a:pPr algn="l">
              <a:buFont typeface="+mj-lt"/>
              <a:buAutoNum type="arabicPeriod"/>
            </a:pPr>
            <a:r>
              <a:rPr lang="en-CA" b="0" i="0" dirty="0">
                <a:solidFill>
                  <a:srgbClr val="374151"/>
                </a:solidFill>
                <a:effectLst/>
                <a:latin typeface="Söhne"/>
              </a:rPr>
              <a:t>Store the sum as the result at the corresponding position in the output matrix.</a:t>
            </a:r>
          </a:p>
          <a:p>
            <a:pPr algn="l">
              <a:buFont typeface="+mj-lt"/>
              <a:buAutoNum type="arabicPeriod"/>
            </a:pPr>
            <a:r>
              <a:rPr lang="en-CA" b="0" i="0" dirty="0">
                <a:solidFill>
                  <a:srgbClr val="374151"/>
                </a:solidFill>
                <a:effectLst/>
                <a:latin typeface="Söhne"/>
              </a:rPr>
              <a:t>Move the kernel one step to the right (or down, depending on the sliding direction) and repeat steps 2-4 until the entire image matrix has been processed.</a:t>
            </a:r>
          </a:p>
          <a:p>
            <a:pPr algn="l"/>
            <a:r>
              <a:rPr lang="en-CA" b="0" i="0" dirty="0">
                <a:solidFill>
                  <a:srgbClr val="374151"/>
                </a:solidFill>
                <a:effectLst/>
                <a:latin typeface="Söhne"/>
              </a:rPr>
              <a:t>By sliding the kernel over the image matrix and performing the element-wise multiplication and summation for each region, we can obtain an output matrix that represents the processed image. The values in the kernel determine the weights or filters applied to the corresponding image regions, influencing the specific operation being performed, such as blurring, sharpening, or feature extraction.</a:t>
            </a:r>
          </a:p>
          <a:p>
            <a:pPr algn="l"/>
            <a:endParaRPr lang="en-CA" b="0" i="0" dirty="0">
              <a:solidFill>
                <a:srgbClr val="374151"/>
              </a:solidFill>
              <a:effectLst/>
              <a:latin typeface="Söhne"/>
            </a:endParaRPr>
          </a:p>
          <a:p>
            <a:pPr algn="l"/>
            <a:endParaRPr lang="en-CA" b="0" i="0" dirty="0">
              <a:solidFill>
                <a:srgbClr val="374151"/>
              </a:solidFill>
              <a:effectLst/>
              <a:latin typeface="Söhne"/>
            </a:endParaRPr>
          </a:p>
          <a:p>
            <a:pPr algn="l"/>
            <a:r>
              <a:rPr lang="en-CA" b="0" i="0" dirty="0">
                <a:solidFill>
                  <a:srgbClr val="374151"/>
                </a:solidFill>
                <a:effectLst/>
                <a:latin typeface="Söhne"/>
              </a:rPr>
              <a:t>This whole process is named convolution. </a:t>
            </a:r>
          </a:p>
          <a:p>
            <a:endParaRPr lang="en-CA" b="0" i="0" dirty="0">
              <a:solidFill>
                <a:srgbClr val="292929"/>
              </a:solidFill>
              <a:effectLst/>
              <a:latin typeface="source-serif-pro"/>
            </a:endParaRPr>
          </a:p>
        </p:txBody>
      </p:sp>
      <p:sp>
        <p:nvSpPr>
          <p:cNvPr id="4" name="Slide Number Placeholder 3"/>
          <p:cNvSpPr>
            <a:spLocks noGrp="1"/>
          </p:cNvSpPr>
          <p:nvPr>
            <p:ph type="sldNum" sz="quarter" idx="5"/>
          </p:nvPr>
        </p:nvSpPr>
        <p:spPr/>
        <p:txBody>
          <a:bodyPr/>
          <a:lstStyle/>
          <a:p>
            <a:fld id="{83C3454D-ED1A-4BF6-9A01-68A0589CF3DE}" type="slidenum">
              <a:rPr lang="en-US" smtClean="0"/>
              <a:t>11</a:t>
            </a:fld>
            <a:endParaRPr lang="en-US"/>
          </a:p>
        </p:txBody>
      </p:sp>
    </p:spTree>
    <p:extLst>
      <p:ext uri="{BB962C8B-B14F-4D97-AF65-F5344CB8AC3E}">
        <p14:creationId xmlns:p14="http://schemas.microsoft.com/office/powerpoint/2010/main" val="280711202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4C5A0993-D7B8-4934-9BA2-A562F8A97086}" type="datetime1">
              <a:rPr lang="en-US" altLang="zh-CN" smtClean="0"/>
              <a:t>6/2/2023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58E13C94-2499-4C0A-B18E-F87DB82219E1}" type="datetime1">
              <a:rPr lang="en-US" altLang="zh-CN" smtClean="0"/>
              <a:t>6/2/2023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A59E0F71-AAAB-49C6-8C4E-03EAF785C870}" type="datetime1">
              <a:rPr lang="en-US" altLang="zh-CN" smtClean="0"/>
              <a:t>6/2/2023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2DFDC9E5-E92E-4677-A59A-10665E354FD7}" type="datetime1">
              <a:rPr lang="en-US" altLang="zh-CN" smtClean="0"/>
              <a:t>6/2/2023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38D70447-11B7-4C07-8BC9-23E616C6E048}" type="datetime1">
              <a:rPr lang="en-US" altLang="zh-CN" smtClean="0"/>
              <a:t>6/2/2023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B17A8F47-005F-419E-8E26-F260E0D048C2}" type="datetime1">
              <a:rPr lang="en-US" altLang="zh-CN" smtClean="0"/>
              <a:t>6/2/2023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8FF90E2D-FD09-4B7A-BBB9-16FA3995A836}" type="datetime1">
              <a:rPr lang="en-US" altLang="zh-CN" smtClean="0"/>
              <a:t>6/2/2023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63A34C87-7F2A-4F8F-9E52-4A1A26AE5FE1}" type="datetime1">
              <a:rPr lang="en-US" altLang="zh-CN" smtClean="0"/>
              <a:t>6/2/2023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CFD83DA9-13E3-4E6D-A44D-E29F86249D05}" type="datetime1">
              <a:rPr lang="en-US" altLang="zh-CN" smtClean="0"/>
              <a:t>6/2/2023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4E2FCDAD-524D-4E46-A5F6-6CE780F49E9A}" type="datetime1">
              <a:rPr lang="en-US" altLang="zh-CN" smtClean="0"/>
              <a:t>6/2/2023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099D343C-F1B0-45AC-9CB7-2E6ED8839A65}" type="datetime1">
              <a:rPr lang="en-US" altLang="zh-CN" smtClean="0"/>
              <a:t>6/2/2023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54139E7-4BEC-48C6-B7CD-8EA2A73FC716}" type="datetime1">
              <a:rPr lang="en-US" altLang="zh-CN" smtClean="0"/>
              <a:t>6/2/2023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5.png"/><Relationship Id="rId4" Type="http://schemas.openxmlformats.org/officeDocument/2006/relationships/image" Target="../media/image14.png"/></Relationships>
</file>

<file path=ppt/slides/_rels/slide13.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8.gi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3.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3.gif"/><Relationship Id="rId4" Type="http://schemas.openxmlformats.org/officeDocument/2006/relationships/image" Target="../media/image22.gif"/></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publicdomainpictures.net/view-image.php?image=170547&amp;picture=" TargetMode="External"/><Relationship Id="rId4" Type="http://schemas.openxmlformats.org/officeDocument/2006/relationships/image" Target="../media/image8.jpg"/></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hyperlink" Target="https://www.publicdomainpictures.net/view-image.php?image=34206&amp;picture=cute-puppy-dog" TargetMode="External"/><Relationship Id="rId4" Type="http://schemas.openxmlformats.org/officeDocument/2006/relationships/image" Target="../media/image9.jpg"/></Relationships>
</file>

<file path=ppt/slides/_rels/slide25.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25.jpeg"/></Relationships>
</file>

<file path=ppt/slides/_rels/slide26.xml.rels><?xml version="1.0" encoding="UTF-8" standalone="yes"?>
<Relationships xmlns="http://schemas.openxmlformats.org/package/2006/relationships"><Relationship Id="rId3" Type="http://schemas.openxmlformats.org/officeDocument/2006/relationships/hyperlink" Target="https://pxhere.com/en/photo/1381237" TargetMode="External"/><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8.jpeg"/><Relationship Id="rId7"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1.jpeg"/><Relationship Id="rId5" Type="http://schemas.openxmlformats.org/officeDocument/2006/relationships/image" Target="../media/image30.jpeg"/><Relationship Id="rId4" Type="http://schemas.openxmlformats.org/officeDocument/2006/relationships/image" Target="../media/image29.jpeg"/><Relationship Id="rId9" Type="http://schemas.openxmlformats.org/officeDocument/2006/relationships/image" Target="../media/image2.png"/></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7"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38.jpeg"/><Relationship Id="rId5" Type="http://schemas.openxmlformats.org/officeDocument/2006/relationships/image" Target="../media/image37.svg"/><Relationship Id="rId4" Type="http://schemas.openxmlformats.org/officeDocument/2006/relationships/image" Target="../media/image36.png"/></Relationships>
</file>

<file path=ppt/slides/_rels/slide32.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hyperlink" Target="https://tfhub.dev/"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3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image" Target="../media/image41.jpg"/><Relationship Id="rId7" Type="http://schemas.openxmlformats.org/officeDocument/2006/relationships/image" Target="../media/image45.jpe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44.jpeg"/><Relationship Id="rId5" Type="http://schemas.openxmlformats.org/officeDocument/2006/relationships/image" Target="../media/image43.jpeg"/><Relationship Id="rId10" Type="http://schemas.openxmlformats.org/officeDocument/2006/relationships/image" Target="../media/image48.svg"/><Relationship Id="rId4" Type="http://schemas.openxmlformats.org/officeDocument/2006/relationships/image" Target="../media/image42.jpeg"/><Relationship Id="rId9" Type="http://schemas.openxmlformats.org/officeDocument/2006/relationships/image" Target="../media/image47.png"/></Relationships>
</file>

<file path=ppt/slides/_rels/slide3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s://pxhere.com/en/photo/1381237" TargetMode="External"/><Relationship Id="rId2" Type="http://schemas.openxmlformats.org/officeDocument/2006/relationships/image" Target="../media/image26.jpeg"/><Relationship Id="rId1" Type="http://schemas.openxmlformats.org/officeDocument/2006/relationships/slideLayout" Target="../slideLayouts/slideLayout2.xml"/><Relationship Id="rId4" Type="http://schemas.openxmlformats.org/officeDocument/2006/relationships/hyperlink" Target="https://colab.research.google.com/drive/1p7lmhIh1AUKJx-aZnbdsBoqmpS3p0DrS" TargetMode="External"/></Relationships>
</file>

<file path=ppt/slides/_rels/slide39.xml.rels><?xml version="1.0" encoding="UTF-8" standalone="yes"?>
<Relationships xmlns="http://schemas.openxmlformats.org/package/2006/relationships"><Relationship Id="rId3" Type="http://schemas.openxmlformats.org/officeDocument/2006/relationships/hyperlink" Target="https://apicciano.commons.gc.cuny.edu/2018/12/27/artificial-intelligence-and-machine-learning-take-a-step-forward-with-deep-minds-alphazero/" TargetMode="External"/><Relationship Id="rId2" Type="http://schemas.openxmlformats.org/officeDocument/2006/relationships/image" Target="../media/image50.jpg"/><Relationship Id="rId1" Type="http://schemas.openxmlformats.org/officeDocument/2006/relationships/slideLayout" Target="../slideLayouts/slideLayout2.xml"/><Relationship Id="rId5" Type="http://schemas.openxmlformats.org/officeDocument/2006/relationships/hyperlink" Target="https://creativecommons.org/licenses/by-nc-sa/3.0/" TargetMode="External"/><Relationship Id="rId4" Type="http://schemas.openxmlformats.org/officeDocument/2006/relationships/hyperlink" Target="mailto:qing.li2@uclagary.ca" TargetMode="Externa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4.png"/><Relationship Id="rId4" Type="http://schemas.openxmlformats.org/officeDocument/2006/relationships/notesSlide" Target="../notesSlides/notesSlide4.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9.xml.rels><?xml version="1.0" encoding="UTF-8" standalone="yes"?>
<Relationships xmlns="http://schemas.openxmlformats.org/package/2006/relationships"><Relationship Id="rId8" Type="http://schemas.openxmlformats.org/officeDocument/2006/relationships/image" Target="../media/image9.jpg"/><Relationship Id="rId3" Type="http://schemas.openxmlformats.org/officeDocument/2006/relationships/image" Target="../media/image7.png"/><Relationship Id="rId7" Type="http://schemas.openxmlformats.org/officeDocument/2006/relationships/hyperlink" Target="https://www.publicdomainpictures.net/view-image.php?image=170547&amp;picture="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8.jpg"/><Relationship Id="rId5" Type="http://schemas.openxmlformats.org/officeDocument/2006/relationships/image" Target="../media/image70.png"/><Relationship Id="rId10" Type="http://schemas.openxmlformats.org/officeDocument/2006/relationships/image" Target="../media/image2.png"/><Relationship Id="rId4" Type="http://schemas.openxmlformats.org/officeDocument/2006/relationships/image" Target="../media/image6.png"/><Relationship Id="rId9" Type="http://schemas.openxmlformats.org/officeDocument/2006/relationships/hyperlink" Target="https://www.publicdomainpictures.net/view-image.php?image=34206&amp;picture=cute-puppy-dog"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38997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EE3B54-7929-EA25-AC91-3ED448210A15}"/>
              </a:ext>
            </a:extLst>
          </p:cNvPr>
          <p:cNvSpPr>
            <a:spLocks noGrp="1"/>
          </p:cNvSpPr>
          <p:nvPr>
            <p:ph type="title"/>
          </p:nvPr>
        </p:nvSpPr>
        <p:spPr>
          <a:xfrm>
            <a:off x="618449" y="327440"/>
            <a:ext cx="10515600" cy="1325563"/>
          </a:xfrm>
        </p:spPr>
        <p:txBody>
          <a:bodyPr/>
          <a:lstStyle/>
          <a:p>
            <a:r>
              <a:rPr lang="en-CA" altLang="zh-CN" dirty="0"/>
              <a:t>View pictures in “eyes” of computer</a:t>
            </a:r>
            <a:endParaRPr lang="zh-CN" altLang="en-US" dirty="0"/>
          </a:p>
        </p:txBody>
      </p:sp>
      <p:sp>
        <p:nvSpPr>
          <p:cNvPr id="4" name="Slide Number Placeholder 3">
            <a:extLst>
              <a:ext uri="{FF2B5EF4-FFF2-40B4-BE49-F238E27FC236}">
                <a16:creationId xmlns:a16="http://schemas.microsoft.com/office/drawing/2014/main" id="{AEFFC2E3-28B7-950F-34E5-5125FEBD035D}"/>
              </a:ext>
            </a:extLst>
          </p:cNvPr>
          <p:cNvSpPr>
            <a:spLocks noGrp="1"/>
          </p:cNvSpPr>
          <p:nvPr>
            <p:ph type="sldNum" sz="quarter" idx="12"/>
          </p:nvPr>
        </p:nvSpPr>
        <p:spPr/>
        <p:txBody>
          <a:bodyPr/>
          <a:lstStyle/>
          <a:p>
            <a:fld id="{998FC6E2-3800-4EB0-A18D-3856D6660061}" type="slidenum">
              <a:rPr lang="en-US" smtClean="0"/>
              <a:t>10</a:t>
            </a:fld>
            <a:endParaRPr lang="en-US"/>
          </a:p>
        </p:txBody>
      </p:sp>
      <p:sp>
        <p:nvSpPr>
          <p:cNvPr id="6" name="TextBox 5">
            <a:extLst>
              <a:ext uri="{FF2B5EF4-FFF2-40B4-BE49-F238E27FC236}">
                <a16:creationId xmlns:a16="http://schemas.microsoft.com/office/drawing/2014/main" id="{ED42A8CC-64A3-8AD5-78E0-E4443849AD29}"/>
              </a:ext>
            </a:extLst>
          </p:cNvPr>
          <p:cNvSpPr txBox="1"/>
          <p:nvPr/>
        </p:nvSpPr>
        <p:spPr>
          <a:xfrm>
            <a:off x="0" y="6590670"/>
            <a:ext cx="4171950" cy="267330"/>
          </a:xfrm>
          <a:prstGeom prst="rect">
            <a:avLst/>
          </a:prstGeom>
          <a:noFill/>
        </p:spPr>
        <p:txBody>
          <a:bodyPr wrap="square">
            <a:spAutoFit/>
          </a:bodyPr>
          <a:lstStyle/>
          <a:p>
            <a:r>
              <a:rPr lang="zh-CN" altLang="en-US" sz="1100" dirty="0"/>
              <a:t>https://www.kdnuggets.com/2020/01/convert-picture-numbers.html</a:t>
            </a:r>
          </a:p>
        </p:txBody>
      </p:sp>
      <p:pic>
        <p:nvPicPr>
          <p:cNvPr id="1028" name="Picture 4" descr="Progressive zoom showing pixels in an image">
            <a:extLst>
              <a:ext uri="{FF2B5EF4-FFF2-40B4-BE49-F238E27FC236}">
                <a16:creationId xmlns:a16="http://schemas.microsoft.com/office/drawing/2014/main" id="{6D6BB32F-CAEC-7D1C-F4A6-411E526FE44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8139" y="1817663"/>
            <a:ext cx="6802638" cy="1738312"/>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Arrays of pixel colors broken down into red, green, and blue">
            <a:extLst>
              <a:ext uri="{FF2B5EF4-FFF2-40B4-BE49-F238E27FC236}">
                <a16:creationId xmlns:a16="http://schemas.microsoft.com/office/drawing/2014/main" id="{791ECD9F-F1E1-EA52-B6CB-69DA28D5D17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27159" y="777096"/>
            <a:ext cx="3824851" cy="3841748"/>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B9C2836D-7565-A10B-7B8F-B0C802E4582A}"/>
              </a:ext>
            </a:extLst>
          </p:cNvPr>
          <p:cNvSpPr txBox="1"/>
          <p:nvPr/>
        </p:nvSpPr>
        <p:spPr>
          <a:xfrm>
            <a:off x="10571356" y="1653003"/>
            <a:ext cx="952505" cy="369332"/>
          </a:xfrm>
          <a:prstGeom prst="rect">
            <a:avLst/>
          </a:prstGeom>
          <a:noFill/>
        </p:spPr>
        <p:txBody>
          <a:bodyPr wrap="none" rtlCol="0">
            <a:spAutoFit/>
          </a:bodyPr>
          <a:lstStyle/>
          <a:p>
            <a:r>
              <a:rPr lang="en-CA" altLang="zh-CN" dirty="0"/>
              <a:t>Channel</a:t>
            </a:r>
            <a:endParaRPr lang="zh-CN" altLang="en-US" dirty="0"/>
          </a:p>
        </p:txBody>
      </p:sp>
      <p:pic>
        <p:nvPicPr>
          <p:cNvPr id="8" name="Picture 8" descr="python - Convert a black and white image to array of numbers? - Stack  Overflow">
            <a:extLst>
              <a:ext uri="{FF2B5EF4-FFF2-40B4-BE49-F238E27FC236}">
                <a16:creationId xmlns:a16="http://schemas.microsoft.com/office/drawing/2014/main" id="{27AA5567-EBD2-496A-FCC7-261184F8A0B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94119" y="3830750"/>
            <a:ext cx="6408630" cy="2525600"/>
          </a:xfrm>
          <a:prstGeom prst="rect">
            <a:avLst/>
          </a:prstGeom>
          <a:noFill/>
          <a:extLst>
            <a:ext uri="{909E8E84-426E-40DD-AFC4-6F175D3DCCD1}">
              <a14:hiddenFill xmlns:a14="http://schemas.microsoft.com/office/drawing/2010/main">
                <a:solidFill>
                  <a:srgbClr val="FFFFFF"/>
                </a:solidFill>
              </a14:hiddenFill>
            </a:ext>
          </a:extLst>
        </p:spPr>
      </p:pic>
      <p:sp>
        <p:nvSpPr>
          <p:cNvPr id="9" name="Star: 5 Points 8">
            <a:extLst>
              <a:ext uri="{FF2B5EF4-FFF2-40B4-BE49-F238E27FC236}">
                <a16:creationId xmlns:a16="http://schemas.microsoft.com/office/drawing/2014/main" id="{00FCB987-1489-CB37-B9C6-8A26C28F2E30}"/>
              </a:ext>
            </a:extLst>
          </p:cNvPr>
          <p:cNvSpPr/>
          <p:nvPr/>
        </p:nvSpPr>
        <p:spPr>
          <a:xfrm>
            <a:off x="9102749" y="5001337"/>
            <a:ext cx="585627" cy="544531"/>
          </a:xfrm>
          <a:prstGeom prst="star5">
            <a:avLst>
              <a:gd name="adj" fmla="val 32751"/>
              <a:gd name="hf" fmla="val 105146"/>
              <a:gd name="vf" fmla="val 110557"/>
            </a:avLst>
          </a:prstGeom>
        </p:spPr>
        <p:style>
          <a:lnRef idx="0">
            <a:schemeClr val="accent4"/>
          </a:lnRef>
          <a:fillRef idx="3">
            <a:schemeClr val="accent4"/>
          </a:fillRef>
          <a:effectRef idx="3">
            <a:schemeClr val="accent4"/>
          </a:effectRef>
          <a:fontRef idx="minor">
            <a:schemeClr val="lt1"/>
          </a:fontRef>
        </p:style>
        <p:txBody>
          <a:bodyPr rtlCol="0" anchor="ctr"/>
          <a:lstStyle/>
          <a:p>
            <a:pPr algn="ctr"/>
            <a:endParaRPr lang="zh-CN" altLang="en-US"/>
          </a:p>
        </p:txBody>
      </p:sp>
      <p:pic>
        <p:nvPicPr>
          <p:cNvPr id="10" name="Picture 9" descr="Shape&#10;&#10;Description automatically generated with medium confidence">
            <a:extLst>
              <a:ext uri="{FF2B5EF4-FFF2-40B4-BE49-F238E27FC236}">
                <a16:creationId xmlns:a16="http://schemas.microsoft.com/office/drawing/2014/main" id="{57AC0556-77B5-EACB-00CF-7A63ABECCA65}"/>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142056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6129A-BBB6-EB36-7402-86D010854C86}"/>
              </a:ext>
            </a:extLst>
          </p:cNvPr>
          <p:cNvSpPr>
            <a:spLocks noGrp="1"/>
          </p:cNvSpPr>
          <p:nvPr>
            <p:ph type="title"/>
          </p:nvPr>
        </p:nvSpPr>
        <p:spPr/>
        <p:txBody>
          <a:bodyPr/>
          <a:lstStyle/>
          <a:p>
            <a:r>
              <a:rPr lang="en-US" dirty="0"/>
              <a:t>An example: Vertical edge detection</a:t>
            </a:r>
          </a:p>
        </p:txBody>
      </p:sp>
      <p:graphicFrame>
        <p:nvGraphicFramePr>
          <p:cNvPr id="4" name="Table 8">
            <a:extLst>
              <a:ext uri="{FF2B5EF4-FFF2-40B4-BE49-F238E27FC236}">
                <a16:creationId xmlns:a16="http://schemas.microsoft.com/office/drawing/2014/main" id="{C6D37AFB-814D-813A-7289-7DEE3123B856}"/>
              </a:ext>
            </a:extLst>
          </p:cNvPr>
          <p:cNvGraphicFramePr>
            <a:graphicFrameLocks noGrp="1"/>
          </p:cNvGraphicFramePr>
          <p:nvPr>
            <p:ph idx="1"/>
            <p:extLst>
              <p:ext uri="{D42A27DB-BD31-4B8C-83A1-F6EECF244321}">
                <p14:modId xmlns:p14="http://schemas.microsoft.com/office/powerpoint/2010/main" val="2364057393"/>
              </p:ext>
            </p:extLst>
          </p:nvPr>
        </p:nvGraphicFramePr>
        <p:xfrm>
          <a:off x="838200" y="1825624"/>
          <a:ext cx="3897384" cy="3241674"/>
        </p:xfrm>
        <a:graphic>
          <a:graphicData uri="http://schemas.openxmlformats.org/drawingml/2006/table">
            <a:tbl>
              <a:tblPr firstRow="1" bandRow="1">
                <a:tableStyleId>{5940675A-B579-460E-94D1-54222C63F5DA}</a:tableStyleId>
              </a:tblPr>
              <a:tblGrid>
                <a:gridCol w="649564">
                  <a:extLst>
                    <a:ext uri="{9D8B030D-6E8A-4147-A177-3AD203B41FA5}">
                      <a16:colId xmlns:a16="http://schemas.microsoft.com/office/drawing/2014/main" val="2471437838"/>
                    </a:ext>
                  </a:extLst>
                </a:gridCol>
                <a:gridCol w="649564">
                  <a:extLst>
                    <a:ext uri="{9D8B030D-6E8A-4147-A177-3AD203B41FA5}">
                      <a16:colId xmlns:a16="http://schemas.microsoft.com/office/drawing/2014/main" val="4254794061"/>
                    </a:ext>
                  </a:extLst>
                </a:gridCol>
                <a:gridCol w="649564">
                  <a:extLst>
                    <a:ext uri="{9D8B030D-6E8A-4147-A177-3AD203B41FA5}">
                      <a16:colId xmlns:a16="http://schemas.microsoft.com/office/drawing/2014/main" val="3296321481"/>
                    </a:ext>
                  </a:extLst>
                </a:gridCol>
                <a:gridCol w="649564">
                  <a:extLst>
                    <a:ext uri="{9D8B030D-6E8A-4147-A177-3AD203B41FA5}">
                      <a16:colId xmlns:a16="http://schemas.microsoft.com/office/drawing/2014/main" val="2684408139"/>
                    </a:ext>
                  </a:extLst>
                </a:gridCol>
                <a:gridCol w="649564">
                  <a:extLst>
                    <a:ext uri="{9D8B030D-6E8A-4147-A177-3AD203B41FA5}">
                      <a16:colId xmlns:a16="http://schemas.microsoft.com/office/drawing/2014/main" val="1043152028"/>
                    </a:ext>
                  </a:extLst>
                </a:gridCol>
                <a:gridCol w="649564">
                  <a:extLst>
                    <a:ext uri="{9D8B030D-6E8A-4147-A177-3AD203B41FA5}">
                      <a16:colId xmlns:a16="http://schemas.microsoft.com/office/drawing/2014/main" val="2063554531"/>
                    </a:ext>
                  </a:extLst>
                </a:gridCol>
              </a:tblGrid>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2942916105"/>
                  </a:ext>
                </a:extLst>
              </a:tr>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3446499360"/>
                  </a:ext>
                </a:extLst>
              </a:tr>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3214812796"/>
                  </a:ext>
                </a:extLst>
              </a:tr>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530532713"/>
                  </a:ext>
                </a:extLst>
              </a:tr>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3095325727"/>
                  </a:ext>
                </a:extLst>
              </a:tr>
              <a:tr h="540279">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10</a:t>
                      </a:r>
                    </a:p>
                  </a:txBody>
                  <a:tcPr/>
                </a:tc>
                <a:tc>
                  <a:txBody>
                    <a:bodyPr/>
                    <a:lstStyle/>
                    <a:p>
                      <a:pPr algn="ctr"/>
                      <a:r>
                        <a:rPr lang="en-US" sz="2800" dirty="0"/>
                        <a:t>0</a:t>
                      </a:r>
                    </a:p>
                  </a:txBody>
                  <a:tcPr/>
                </a:tc>
                <a:tc>
                  <a:txBody>
                    <a:bodyPr/>
                    <a:lstStyle/>
                    <a:p>
                      <a:pPr algn="ctr"/>
                      <a:r>
                        <a:rPr lang="en-US" sz="2800" dirty="0"/>
                        <a:t>0</a:t>
                      </a:r>
                    </a:p>
                  </a:txBody>
                  <a:tcPr/>
                </a:tc>
                <a:tc>
                  <a:txBody>
                    <a:bodyPr/>
                    <a:lstStyle/>
                    <a:p>
                      <a:pPr algn="ctr"/>
                      <a:r>
                        <a:rPr lang="en-US" sz="2800" dirty="0"/>
                        <a:t>0</a:t>
                      </a:r>
                    </a:p>
                  </a:txBody>
                  <a:tcPr/>
                </a:tc>
                <a:extLst>
                  <a:ext uri="{0D108BD9-81ED-4DB2-BD59-A6C34878D82A}">
                    <a16:rowId xmlns:a16="http://schemas.microsoft.com/office/drawing/2014/main" val="4245982981"/>
                  </a:ext>
                </a:extLst>
              </a:tr>
            </a:tbl>
          </a:graphicData>
        </a:graphic>
      </p:graphicFrame>
      <p:graphicFrame>
        <p:nvGraphicFramePr>
          <p:cNvPr id="5" name="Table 10">
            <a:extLst>
              <a:ext uri="{FF2B5EF4-FFF2-40B4-BE49-F238E27FC236}">
                <a16:creationId xmlns:a16="http://schemas.microsoft.com/office/drawing/2014/main" id="{0C78B7ED-7F00-36B0-21B0-796E49950A98}"/>
              </a:ext>
            </a:extLst>
          </p:cNvPr>
          <p:cNvGraphicFramePr>
            <a:graphicFrameLocks noGrp="1"/>
          </p:cNvGraphicFramePr>
          <p:nvPr/>
        </p:nvGraphicFramePr>
        <p:xfrm>
          <a:off x="5844850" y="2647772"/>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396928043"/>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10014181"/>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822648509"/>
                  </a:ext>
                </a:extLst>
              </a:tr>
            </a:tbl>
          </a:graphicData>
        </a:graphic>
      </p:graphicFrame>
      <p:graphicFrame>
        <p:nvGraphicFramePr>
          <p:cNvPr id="6" name="Table 15">
            <a:extLst>
              <a:ext uri="{FF2B5EF4-FFF2-40B4-BE49-F238E27FC236}">
                <a16:creationId xmlns:a16="http://schemas.microsoft.com/office/drawing/2014/main" id="{9BC22603-582F-CFBD-AFA9-5F6974DAECD0}"/>
              </a:ext>
            </a:extLst>
          </p:cNvPr>
          <p:cNvGraphicFramePr>
            <a:graphicFrameLocks noGrp="1"/>
          </p:cNvGraphicFramePr>
          <p:nvPr/>
        </p:nvGraphicFramePr>
        <p:xfrm>
          <a:off x="8776564" y="2294891"/>
          <a:ext cx="2577236" cy="2072640"/>
        </p:xfrm>
        <a:graphic>
          <a:graphicData uri="http://schemas.openxmlformats.org/drawingml/2006/table">
            <a:tbl>
              <a:tblPr firstRow="1" bandRow="1">
                <a:tableStyleId>{5940675A-B579-460E-94D1-54222C63F5DA}</a:tableStyleId>
              </a:tblPr>
              <a:tblGrid>
                <a:gridCol w="644309">
                  <a:extLst>
                    <a:ext uri="{9D8B030D-6E8A-4147-A177-3AD203B41FA5}">
                      <a16:colId xmlns:a16="http://schemas.microsoft.com/office/drawing/2014/main" val="553482305"/>
                    </a:ext>
                  </a:extLst>
                </a:gridCol>
                <a:gridCol w="644309">
                  <a:extLst>
                    <a:ext uri="{9D8B030D-6E8A-4147-A177-3AD203B41FA5}">
                      <a16:colId xmlns:a16="http://schemas.microsoft.com/office/drawing/2014/main" val="3073395669"/>
                    </a:ext>
                  </a:extLst>
                </a:gridCol>
                <a:gridCol w="644309">
                  <a:extLst>
                    <a:ext uri="{9D8B030D-6E8A-4147-A177-3AD203B41FA5}">
                      <a16:colId xmlns:a16="http://schemas.microsoft.com/office/drawing/2014/main" val="1673841732"/>
                    </a:ext>
                  </a:extLst>
                </a:gridCol>
                <a:gridCol w="644309">
                  <a:extLst>
                    <a:ext uri="{9D8B030D-6E8A-4147-A177-3AD203B41FA5}">
                      <a16:colId xmlns:a16="http://schemas.microsoft.com/office/drawing/2014/main" val="693481632"/>
                    </a:ext>
                  </a:extLst>
                </a:gridCol>
              </a:tblGrid>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392017860"/>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2070618621"/>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2109981387"/>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3410373897"/>
                  </a:ext>
                </a:extLst>
              </a:tr>
            </a:tbl>
          </a:graphicData>
        </a:graphic>
      </p:graphicFrame>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ED2D539B-DB5B-BA41-17B2-5D1DDD75C15C}"/>
                  </a:ext>
                </a:extLst>
              </p:cNvPr>
              <p:cNvSpPr txBox="1"/>
              <p:nvPr/>
            </p:nvSpPr>
            <p:spPr>
              <a:xfrm>
                <a:off x="5104980" y="3331211"/>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ED2D539B-DB5B-BA41-17B2-5D1DDD75C15C}"/>
                  </a:ext>
                </a:extLst>
              </p:cNvPr>
              <p:cNvSpPr txBox="1">
                <a:spLocks noRot="1" noChangeAspect="1" noMove="1" noResize="1" noEditPoints="1" noAdjustHandles="1" noChangeArrowheads="1" noChangeShapeType="1" noTextEdit="1"/>
              </p:cNvSpPr>
              <p:nvPr/>
            </p:nvSpPr>
            <p:spPr>
              <a:xfrm>
                <a:off x="5104980" y="3331211"/>
                <a:ext cx="407278" cy="430887"/>
              </a:xfrm>
              <a:prstGeom prst="rect">
                <a:avLst/>
              </a:prstGeom>
              <a:blipFill>
                <a:blip r:embed="rId3"/>
                <a:stretch>
                  <a:fillRect/>
                </a:stretch>
              </a:blipFill>
            </p:spPr>
            <p:txBody>
              <a:bodyPr/>
              <a:lstStyle/>
              <a:p>
                <a:r>
                  <a:rPr lang="en-US">
                    <a:noFill/>
                  </a:rPr>
                  <a:t> </a:t>
                </a:r>
              </a:p>
            </p:txBody>
          </p:sp>
        </mc:Fallback>
      </mc:AlternateContent>
      <p:sp>
        <p:nvSpPr>
          <p:cNvPr id="8" name="Right Arrow 7">
            <a:extLst>
              <a:ext uri="{FF2B5EF4-FFF2-40B4-BE49-F238E27FC236}">
                <a16:creationId xmlns:a16="http://schemas.microsoft.com/office/drawing/2014/main" id="{CD151EFC-3D58-193E-1550-30E55E1D02A3}"/>
              </a:ext>
            </a:extLst>
          </p:cNvPr>
          <p:cNvSpPr/>
          <p:nvPr/>
        </p:nvSpPr>
        <p:spPr>
          <a:xfrm>
            <a:off x="7808972" y="3231159"/>
            <a:ext cx="635000" cy="387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Shape&#10;&#10;Description automatically generated with medium confidence">
            <a:extLst>
              <a:ext uri="{FF2B5EF4-FFF2-40B4-BE49-F238E27FC236}">
                <a16:creationId xmlns:a16="http://schemas.microsoft.com/office/drawing/2014/main" id="{F4EFE5F6-3858-E5A1-0EBC-E13B9BDD8A8E}"/>
              </a:ext>
            </a:extLst>
          </p:cNvPr>
          <p:cNvPicPr>
            <a:picLocks noChangeAspect="1"/>
          </p:cNvPicPr>
          <p:nvPr/>
        </p:nvPicPr>
        <p:blipFill>
          <a:blip r:embed="rId4"/>
          <a:stretch>
            <a:fillRect/>
          </a:stretch>
        </p:blipFill>
        <p:spPr>
          <a:xfrm>
            <a:off x="2590800" y="5403850"/>
            <a:ext cx="660400" cy="673100"/>
          </a:xfrm>
          <a:prstGeom prst="rect">
            <a:avLst/>
          </a:prstGeom>
        </p:spPr>
      </p:pic>
      <p:pic>
        <p:nvPicPr>
          <p:cNvPr id="11" name="Picture 10" descr="A picture containing rectangle&#10;&#10;Description automatically generated">
            <a:extLst>
              <a:ext uri="{FF2B5EF4-FFF2-40B4-BE49-F238E27FC236}">
                <a16:creationId xmlns:a16="http://schemas.microsoft.com/office/drawing/2014/main" id="{B1429E2F-95AC-2296-1C36-FFBC9BC99EC6}"/>
              </a:ext>
            </a:extLst>
          </p:cNvPr>
          <p:cNvPicPr>
            <a:picLocks noChangeAspect="1"/>
          </p:cNvPicPr>
          <p:nvPr/>
        </p:nvPicPr>
        <p:blipFill>
          <a:blip r:embed="rId5"/>
          <a:stretch>
            <a:fillRect/>
          </a:stretch>
        </p:blipFill>
        <p:spPr>
          <a:xfrm>
            <a:off x="6432223" y="5372100"/>
            <a:ext cx="647700" cy="622300"/>
          </a:xfrm>
          <a:prstGeom prst="rect">
            <a:avLst/>
          </a:prstGeom>
        </p:spPr>
      </p:pic>
      <p:pic>
        <p:nvPicPr>
          <p:cNvPr id="13" name="Picture 12" descr="A picture containing logo&#10;&#10;Description automatically generated">
            <a:extLst>
              <a:ext uri="{FF2B5EF4-FFF2-40B4-BE49-F238E27FC236}">
                <a16:creationId xmlns:a16="http://schemas.microsoft.com/office/drawing/2014/main" id="{4B991296-7515-3D89-F0F1-5D92790EEAB1}"/>
              </a:ext>
            </a:extLst>
          </p:cNvPr>
          <p:cNvPicPr>
            <a:picLocks noChangeAspect="1"/>
          </p:cNvPicPr>
          <p:nvPr/>
        </p:nvPicPr>
        <p:blipFill>
          <a:blip r:embed="rId6"/>
          <a:stretch>
            <a:fillRect/>
          </a:stretch>
        </p:blipFill>
        <p:spPr>
          <a:xfrm>
            <a:off x="9734982" y="5403850"/>
            <a:ext cx="660400" cy="647700"/>
          </a:xfrm>
          <a:prstGeom prst="rect">
            <a:avLst/>
          </a:prstGeom>
        </p:spPr>
      </p:pic>
      <p:sp>
        <p:nvSpPr>
          <p:cNvPr id="14" name="TextBox 13">
            <a:extLst>
              <a:ext uri="{FF2B5EF4-FFF2-40B4-BE49-F238E27FC236}">
                <a16:creationId xmlns:a16="http://schemas.microsoft.com/office/drawing/2014/main" id="{999372A3-EAC2-4326-6066-EBA0871A7EC6}"/>
              </a:ext>
            </a:extLst>
          </p:cNvPr>
          <p:cNvSpPr txBox="1"/>
          <p:nvPr/>
        </p:nvSpPr>
        <p:spPr>
          <a:xfrm>
            <a:off x="6096000" y="6373851"/>
            <a:ext cx="1921167" cy="369332"/>
          </a:xfrm>
          <a:prstGeom prst="rect">
            <a:avLst/>
          </a:prstGeom>
          <a:noFill/>
        </p:spPr>
        <p:txBody>
          <a:bodyPr wrap="none" rtlCol="0">
            <a:spAutoFit/>
          </a:bodyPr>
          <a:lstStyle/>
          <a:p>
            <a:r>
              <a:rPr lang="en-US" dirty="0"/>
              <a:t>Source Andrew Ng</a:t>
            </a:r>
          </a:p>
        </p:txBody>
      </p:sp>
      <p:sp>
        <p:nvSpPr>
          <p:cNvPr id="3" name="Rectangle 2">
            <a:extLst>
              <a:ext uri="{FF2B5EF4-FFF2-40B4-BE49-F238E27FC236}">
                <a16:creationId xmlns:a16="http://schemas.microsoft.com/office/drawing/2014/main" id="{0D326AC0-262E-F678-28CA-E8F67AA6C986}"/>
              </a:ext>
            </a:extLst>
          </p:cNvPr>
          <p:cNvSpPr/>
          <p:nvPr/>
        </p:nvSpPr>
        <p:spPr>
          <a:xfrm>
            <a:off x="838200" y="1825624"/>
            <a:ext cx="1943100" cy="1603376"/>
          </a:xfrm>
          <a:prstGeom prst="rect">
            <a:avLst/>
          </a:prstGeom>
          <a:noFill/>
          <a:ln w="38100">
            <a:solidFill>
              <a:srgbClr val="FF99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6B480F06-B79B-BE95-9DD8-73FA608F1427}"/>
              </a:ext>
            </a:extLst>
          </p:cNvPr>
          <p:cNvSpPr/>
          <p:nvPr/>
        </p:nvSpPr>
        <p:spPr>
          <a:xfrm>
            <a:off x="1504307" y="1825624"/>
            <a:ext cx="1943100" cy="1603376"/>
          </a:xfrm>
          <a:prstGeom prst="rect">
            <a:avLst/>
          </a:prstGeom>
          <a:noFill/>
          <a:ln w="38100">
            <a:solidFill>
              <a:srgbClr val="FF99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6" name="Rectangle 15">
            <a:extLst>
              <a:ext uri="{FF2B5EF4-FFF2-40B4-BE49-F238E27FC236}">
                <a16:creationId xmlns:a16="http://schemas.microsoft.com/office/drawing/2014/main" id="{E042784F-3016-89DE-A839-9D948A0465F1}"/>
              </a:ext>
            </a:extLst>
          </p:cNvPr>
          <p:cNvSpPr/>
          <p:nvPr/>
        </p:nvSpPr>
        <p:spPr>
          <a:xfrm>
            <a:off x="2142342" y="1846084"/>
            <a:ext cx="1943100" cy="1603376"/>
          </a:xfrm>
          <a:prstGeom prst="rect">
            <a:avLst/>
          </a:prstGeom>
          <a:noFill/>
          <a:ln w="38100">
            <a:solidFill>
              <a:srgbClr val="FF99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7" name="Rectangle 16">
            <a:extLst>
              <a:ext uri="{FF2B5EF4-FFF2-40B4-BE49-F238E27FC236}">
                <a16:creationId xmlns:a16="http://schemas.microsoft.com/office/drawing/2014/main" id="{76D44F8D-0B7C-77A7-AE24-8B29E0B773A6}"/>
              </a:ext>
            </a:extLst>
          </p:cNvPr>
          <p:cNvSpPr/>
          <p:nvPr/>
        </p:nvSpPr>
        <p:spPr>
          <a:xfrm>
            <a:off x="2811879" y="1843085"/>
            <a:ext cx="1943100" cy="1603376"/>
          </a:xfrm>
          <a:prstGeom prst="rect">
            <a:avLst/>
          </a:prstGeom>
          <a:noFill/>
          <a:ln w="38100">
            <a:solidFill>
              <a:srgbClr val="FF99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Rectangle 17">
            <a:extLst>
              <a:ext uri="{FF2B5EF4-FFF2-40B4-BE49-F238E27FC236}">
                <a16:creationId xmlns:a16="http://schemas.microsoft.com/office/drawing/2014/main" id="{8F551E52-4ADA-D500-BB82-E52BD3A6408B}"/>
              </a:ext>
            </a:extLst>
          </p:cNvPr>
          <p:cNvSpPr/>
          <p:nvPr/>
        </p:nvSpPr>
        <p:spPr>
          <a:xfrm>
            <a:off x="5844850" y="2647772"/>
            <a:ext cx="1822446" cy="1554480"/>
          </a:xfrm>
          <a:prstGeom prst="rect">
            <a:avLst/>
          </a:prstGeom>
          <a:noFill/>
          <a:ln w="38100">
            <a:solidFill>
              <a:srgbClr val="FF99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TextBox 18">
            <a:extLst>
              <a:ext uri="{FF2B5EF4-FFF2-40B4-BE49-F238E27FC236}">
                <a16:creationId xmlns:a16="http://schemas.microsoft.com/office/drawing/2014/main" id="{5031E0B5-91CF-98F2-1ABD-97A004E5401E}"/>
              </a:ext>
            </a:extLst>
          </p:cNvPr>
          <p:cNvSpPr txBox="1"/>
          <p:nvPr/>
        </p:nvSpPr>
        <p:spPr>
          <a:xfrm>
            <a:off x="6096000" y="1843085"/>
            <a:ext cx="786434" cy="369332"/>
          </a:xfrm>
          <a:prstGeom prst="rect">
            <a:avLst/>
          </a:prstGeom>
          <a:noFill/>
        </p:spPr>
        <p:txBody>
          <a:bodyPr wrap="none" rtlCol="0">
            <a:spAutoFit/>
          </a:bodyPr>
          <a:lstStyle/>
          <a:p>
            <a:r>
              <a:rPr lang="en-CA" altLang="zh-CN" dirty="0"/>
              <a:t>Kernel</a:t>
            </a:r>
            <a:endParaRPr lang="zh-CN" altLang="en-US" dirty="0"/>
          </a:p>
        </p:txBody>
      </p:sp>
      <p:sp>
        <p:nvSpPr>
          <p:cNvPr id="10" name="Slide Number Placeholder 9">
            <a:extLst>
              <a:ext uri="{FF2B5EF4-FFF2-40B4-BE49-F238E27FC236}">
                <a16:creationId xmlns:a16="http://schemas.microsoft.com/office/drawing/2014/main" id="{36B00A90-2519-C4AB-070E-004C7708608F}"/>
              </a:ext>
            </a:extLst>
          </p:cNvPr>
          <p:cNvSpPr>
            <a:spLocks noGrp="1"/>
          </p:cNvSpPr>
          <p:nvPr>
            <p:ph type="sldNum" sz="quarter" idx="12"/>
          </p:nvPr>
        </p:nvSpPr>
        <p:spPr/>
        <p:txBody>
          <a:bodyPr/>
          <a:lstStyle/>
          <a:p>
            <a:fld id="{998FC6E2-3800-4EB0-A18D-3856D6660061}" type="slidenum">
              <a:rPr lang="en-US" smtClean="0"/>
              <a:t>11</a:t>
            </a:fld>
            <a:endParaRPr lang="en-US"/>
          </a:p>
        </p:txBody>
      </p:sp>
      <p:pic>
        <p:nvPicPr>
          <p:cNvPr id="15" name="Picture 14" descr="Shape&#10;&#10;Description automatically generated with medium confidence">
            <a:extLst>
              <a:ext uri="{FF2B5EF4-FFF2-40B4-BE49-F238E27FC236}">
                <a16:creationId xmlns:a16="http://schemas.microsoft.com/office/drawing/2014/main" id="{39FB5111-0B30-FCB6-52C6-4F296DD73048}"/>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1837119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1000"/>
                                        <p:tgtEl>
                                          <p:spTgt spid="11"/>
                                        </p:tgtEl>
                                      </p:cBhvr>
                                    </p:animEffect>
                                    <p:anim calcmode="lin" valueType="num">
                                      <p:cBhvr>
                                        <p:cTn id="13" dur="1000" fill="hold"/>
                                        <p:tgtEl>
                                          <p:spTgt spid="11"/>
                                        </p:tgtEl>
                                        <p:attrNameLst>
                                          <p:attrName>ppt_x</p:attrName>
                                        </p:attrNameLst>
                                      </p:cBhvr>
                                      <p:tavLst>
                                        <p:tav tm="0">
                                          <p:val>
                                            <p:strVal val="#ppt_x"/>
                                          </p:val>
                                        </p:tav>
                                        <p:tav tm="100000">
                                          <p:val>
                                            <p:strVal val="#ppt_x"/>
                                          </p:val>
                                        </p:tav>
                                      </p:tavLst>
                                    </p:anim>
                                    <p:anim calcmode="lin" valueType="num">
                                      <p:cBhvr>
                                        <p:cTn id="14" dur="1000" fill="hold"/>
                                        <p:tgtEl>
                                          <p:spTgt spid="11"/>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8"/>
                                        </p:tgtEl>
                                        <p:attrNameLst>
                                          <p:attrName>style.visibility</p:attrName>
                                        </p:attrNameLst>
                                      </p:cBhvr>
                                      <p:to>
                                        <p:strVal val="visible"/>
                                      </p:to>
                                    </p:set>
                                    <p:animEffect transition="in" filter="fade">
                                      <p:cBhvr>
                                        <p:cTn id="17" dur="1000"/>
                                        <p:tgtEl>
                                          <p:spTgt spid="18"/>
                                        </p:tgtEl>
                                      </p:cBhvr>
                                    </p:animEffect>
                                    <p:anim calcmode="lin" valueType="num">
                                      <p:cBhvr>
                                        <p:cTn id="18" dur="1000" fill="hold"/>
                                        <p:tgtEl>
                                          <p:spTgt spid="18"/>
                                        </p:tgtEl>
                                        <p:attrNameLst>
                                          <p:attrName>ppt_x</p:attrName>
                                        </p:attrNameLst>
                                      </p:cBhvr>
                                      <p:tavLst>
                                        <p:tav tm="0">
                                          <p:val>
                                            <p:strVal val="#ppt_x"/>
                                          </p:val>
                                        </p:tav>
                                        <p:tav tm="100000">
                                          <p:val>
                                            <p:strVal val="#ppt_x"/>
                                          </p:val>
                                        </p:tav>
                                      </p:tavLst>
                                    </p:anim>
                                    <p:anim calcmode="lin" valueType="num">
                                      <p:cBhvr>
                                        <p:cTn id="19" dur="1000" fill="hold"/>
                                        <p:tgtEl>
                                          <p:spTgt spid="18"/>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1000"/>
                                        <p:tgtEl>
                                          <p:spTgt spid="19"/>
                                        </p:tgtEl>
                                      </p:cBhvr>
                                    </p:animEffect>
                                    <p:anim calcmode="lin" valueType="num">
                                      <p:cBhvr>
                                        <p:cTn id="23" dur="1000" fill="hold"/>
                                        <p:tgtEl>
                                          <p:spTgt spid="19"/>
                                        </p:tgtEl>
                                        <p:attrNameLst>
                                          <p:attrName>ppt_x</p:attrName>
                                        </p:attrNameLst>
                                      </p:cBhvr>
                                      <p:tavLst>
                                        <p:tav tm="0">
                                          <p:val>
                                            <p:strVal val="#ppt_x"/>
                                          </p:val>
                                        </p:tav>
                                        <p:tav tm="100000">
                                          <p:val>
                                            <p:strVal val="#ppt_x"/>
                                          </p:val>
                                        </p:tav>
                                      </p:tavLst>
                                    </p:anim>
                                    <p:anim calcmode="lin" valueType="num">
                                      <p:cBhvr>
                                        <p:cTn id="24" dur="1000" fill="hold"/>
                                        <p:tgtEl>
                                          <p:spTgt spid="19"/>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fade">
                                      <p:cBhvr>
                                        <p:cTn id="27" dur="1000"/>
                                        <p:tgtEl>
                                          <p:spTgt spid="7"/>
                                        </p:tgtEl>
                                      </p:cBhvr>
                                    </p:animEffect>
                                    <p:anim calcmode="lin" valueType="num">
                                      <p:cBhvr>
                                        <p:cTn id="28" dur="1000" fill="hold"/>
                                        <p:tgtEl>
                                          <p:spTgt spid="7"/>
                                        </p:tgtEl>
                                        <p:attrNameLst>
                                          <p:attrName>ppt_x</p:attrName>
                                        </p:attrNameLst>
                                      </p:cBhvr>
                                      <p:tavLst>
                                        <p:tav tm="0">
                                          <p:val>
                                            <p:strVal val="#ppt_x"/>
                                          </p:val>
                                        </p:tav>
                                        <p:tav tm="100000">
                                          <p:val>
                                            <p:strVal val="#ppt_x"/>
                                          </p:val>
                                        </p:tav>
                                      </p:tavLst>
                                    </p:anim>
                                    <p:anim calcmode="lin" valueType="num">
                                      <p:cBhvr>
                                        <p:cTn id="29"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42" presetClass="entr" presetSubtype="0" fill="hold" grpId="0" nodeType="clickEffect">
                                  <p:stCondLst>
                                    <p:cond delay="0"/>
                                  </p:stCondLst>
                                  <p:childTnLst>
                                    <p:set>
                                      <p:cBhvr>
                                        <p:cTn id="33" dur="1" fill="hold">
                                          <p:stCondLst>
                                            <p:cond delay="0"/>
                                          </p:stCondLst>
                                        </p:cTn>
                                        <p:tgtEl>
                                          <p:spTgt spid="3"/>
                                        </p:tgtEl>
                                        <p:attrNameLst>
                                          <p:attrName>style.visibility</p:attrName>
                                        </p:attrNameLst>
                                      </p:cBhvr>
                                      <p:to>
                                        <p:strVal val="visible"/>
                                      </p:to>
                                    </p:set>
                                    <p:animEffect transition="in" filter="fade">
                                      <p:cBhvr>
                                        <p:cTn id="34" dur="1000"/>
                                        <p:tgtEl>
                                          <p:spTgt spid="3"/>
                                        </p:tgtEl>
                                      </p:cBhvr>
                                    </p:animEffect>
                                    <p:anim calcmode="lin" valueType="num">
                                      <p:cBhvr>
                                        <p:cTn id="35" dur="1000" fill="hold"/>
                                        <p:tgtEl>
                                          <p:spTgt spid="3"/>
                                        </p:tgtEl>
                                        <p:attrNameLst>
                                          <p:attrName>ppt_x</p:attrName>
                                        </p:attrNameLst>
                                      </p:cBhvr>
                                      <p:tavLst>
                                        <p:tav tm="0">
                                          <p:val>
                                            <p:strVal val="#ppt_x"/>
                                          </p:val>
                                        </p:tav>
                                        <p:tav tm="100000">
                                          <p:val>
                                            <p:strVal val="#ppt_x"/>
                                          </p:val>
                                        </p:tav>
                                      </p:tavLst>
                                    </p:anim>
                                    <p:anim calcmode="lin" valueType="num">
                                      <p:cBhvr>
                                        <p:cTn id="36" dur="1000" fill="hold"/>
                                        <p:tgtEl>
                                          <p:spTgt spid="3"/>
                                        </p:tgtEl>
                                        <p:attrNameLst>
                                          <p:attrName>ppt_y</p:attrName>
                                        </p:attrNameLst>
                                      </p:cBhvr>
                                      <p:tavLst>
                                        <p:tav tm="0">
                                          <p:val>
                                            <p:strVal val="#ppt_y+.1"/>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42" presetClass="entr" presetSubtype="0" fill="hold" grpId="0" nodeType="click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fade">
                                      <p:cBhvr>
                                        <p:cTn id="41" dur="1000"/>
                                        <p:tgtEl>
                                          <p:spTgt spid="12"/>
                                        </p:tgtEl>
                                      </p:cBhvr>
                                    </p:animEffect>
                                    <p:anim calcmode="lin" valueType="num">
                                      <p:cBhvr>
                                        <p:cTn id="42" dur="1000" fill="hold"/>
                                        <p:tgtEl>
                                          <p:spTgt spid="12"/>
                                        </p:tgtEl>
                                        <p:attrNameLst>
                                          <p:attrName>ppt_x</p:attrName>
                                        </p:attrNameLst>
                                      </p:cBhvr>
                                      <p:tavLst>
                                        <p:tav tm="0">
                                          <p:val>
                                            <p:strVal val="#ppt_x"/>
                                          </p:val>
                                        </p:tav>
                                        <p:tav tm="100000">
                                          <p:val>
                                            <p:strVal val="#ppt_x"/>
                                          </p:val>
                                        </p:tav>
                                      </p:tavLst>
                                    </p:anim>
                                    <p:anim calcmode="lin" valueType="num">
                                      <p:cBhvr>
                                        <p:cTn id="43"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42" presetClass="entr" presetSubtype="0" fill="hold" grpId="0" nodeType="clickEffect">
                                  <p:stCondLst>
                                    <p:cond delay="0"/>
                                  </p:stCondLst>
                                  <p:childTnLst>
                                    <p:set>
                                      <p:cBhvr>
                                        <p:cTn id="47" dur="1" fill="hold">
                                          <p:stCondLst>
                                            <p:cond delay="0"/>
                                          </p:stCondLst>
                                        </p:cTn>
                                        <p:tgtEl>
                                          <p:spTgt spid="16"/>
                                        </p:tgtEl>
                                        <p:attrNameLst>
                                          <p:attrName>style.visibility</p:attrName>
                                        </p:attrNameLst>
                                      </p:cBhvr>
                                      <p:to>
                                        <p:strVal val="visible"/>
                                      </p:to>
                                    </p:set>
                                    <p:animEffect transition="in" filter="fade">
                                      <p:cBhvr>
                                        <p:cTn id="48" dur="1000"/>
                                        <p:tgtEl>
                                          <p:spTgt spid="16"/>
                                        </p:tgtEl>
                                      </p:cBhvr>
                                    </p:animEffect>
                                    <p:anim calcmode="lin" valueType="num">
                                      <p:cBhvr>
                                        <p:cTn id="49" dur="1000" fill="hold"/>
                                        <p:tgtEl>
                                          <p:spTgt spid="16"/>
                                        </p:tgtEl>
                                        <p:attrNameLst>
                                          <p:attrName>ppt_x</p:attrName>
                                        </p:attrNameLst>
                                      </p:cBhvr>
                                      <p:tavLst>
                                        <p:tav tm="0">
                                          <p:val>
                                            <p:strVal val="#ppt_x"/>
                                          </p:val>
                                        </p:tav>
                                        <p:tav tm="100000">
                                          <p:val>
                                            <p:strVal val="#ppt_x"/>
                                          </p:val>
                                        </p:tav>
                                      </p:tavLst>
                                    </p:anim>
                                    <p:anim calcmode="lin" valueType="num">
                                      <p:cBhvr>
                                        <p:cTn id="5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grpId="0" nodeType="clickEffect">
                                  <p:stCondLst>
                                    <p:cond delay="0"/>
                                  </p:stCondLst>
                                  <p:childTnLst>
                                    <p:set>
                                      <p:cBhvr>
                                        <p:cTn id="54" dur="1" fill="hold">
                                          <p:stCondLst>
                                            <p:cond delay="0"/>
                                          </p:stCondLst>
                                        </p:cTn>
                                        <p:tgtEl>
                                          <p:spTgt spid="17"/>
                                        </p:tgtEl>
                                        <p:attrNameLst>
                                          <p:attrName>style.visibility</p:attrName>
                                        </p:attrNameLst>
                                      </p:cBhvr>
                                      <p:to>
                                        <p:strVal val="visible"/>
                                      </p:to>
                                    </p:set>
                                    <p:anim calcmode="lin" valueType="num">
                                      <p:cBhvr additive="base">
                                        <p:cTn id="55" dur="500" fill="hold"/>
                                        <p:tgtEl>
                                          <p:spTgt spid="17"/>
                                        </p:tgtEl>
                                        <p:attrNameLst>
                                          <p:attrName>ppt_x</p:attrName>
                                        </p:attrNameLst>
                                      </p:cBhvr>
                                      <p:tavLst>
                                        <p:tav tm="0">
                                          <p:val>
                                            <p:strVal val="#ppt_x"/>
                                          </p:val>
                                        </p:tav>
                                        <p:tav tm="100000">
                                          <p:val>
                                            <p:strVal val="#ppt_x"/>
                                          </p:val>
                                        </p:tav>
                                      </p:tavLst>
                                    </p:anim>
                                    <p:anim calcmode="lin" valueType="num">
                                      <p:cBhvr additive="base">
                                        <p:cTn id="56"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7" fill="hold">
                      <p:stCondLst>
                        <p:cond delay="indefinite"/>
                      </p:stCondLst>
                      <p:childTnLst>
                        <p:par>
                          <p:cTn id="58" fill="hold">
                            <p:stCondLst>
                              <p:cond delay="0"/>
                            </p:stCondLst>
                            <p:childTnLst>
                              <p:par>
                                <p:cTn id="59" presetID="42" presetClass="entr" presetSubtype="0" fill="hold" nodeType="clickEffect">
                                  <p:stCondLst>
                                    <p:cond delay="0"/>
                                  </p:stCondLst>
                                  <p:childTnLst>
                                    <p:set>
                                      <p:cBhvr>
                                        <p:cTn id="60" dur="1" fill="hold">
                                          <p:stCondLst>
                                            <p:cond delay="0"/>
                                          </p:stCondLst>
                                        </p:cTn>
                                        <p:tgtEl>
                                          <p:spTgt spid="6"/>
                                        </p:tgtEl>
                                        <p:attrNameLst>
                                          <p:attrName>style.visibility</p:attrName>
                                        </p:attrNameLst>
                                      </p:cBhvr>
                                      <p:to>
                                        <p:strVal val="visible"/>
                                      </p:to>
                                    </p:set>
                                    <p:animEffect transition="in" filter="fade">
                                      <p:cBhvr>
                                        <p:cTn id="61" dur="1000"/>
                                        <p:tgtEl>
                                          <p:spTgt spid="6"/>
                                        </p:tgtEl>
                                      </p:cBhvr>
                                    </p:animEffect>
                                    <p:anim calcmode="lin" valueType="num">
                                      <p:cBhvr>
                                        <p:cTn id="62" dur="1000" fill="hold"/>
                                        <p:tgtEl>
                                          <p:spTgt spid="6"/>
                                        </p:tgtEl>
                                        <p:attrNameLst>
                                          <p:attrName>ppt_x</p:attrName>
                                        </p:attrNameLst>
                                      </p:cBhvr>
                                      <p:tavLst>
                                        <p:tav tm="0">
                                          <p:val>
                                            <p:strVal val="#ppt_x"/>
                                          </p:val>
                                        </p:tav>
                                        <p:tav tm="100000">
                                          <p:val>
                                            <p:strVal val="#ppt_x"/>
                                          </p:val>
                                        </p:tav>
                                      </p:tavLst>
                                    </p:anim>
                                    <p:anim calcmode="lin" valueType="num">
                                      <p:cBhvr>
                                        <p:cTn id="63" dur="1000" fill="hold"/>
                                        <p:tgtEl>
                                          <p:spTgt spid="6"/>
                                        </p:tgtEl>
                                        <p:attrNameLst>
                                          <p:attrName>ppt_y</p:attrName>
                                        </p:attrNameLst>
                                      </p:cBhvr>
                                      <p:tavLst>
                                        <p:tav tm="0">
                                          <p:val>
                                            <p:strVal val="#ppt_y+.1"/>
                                          </p:val>
                                        </p:tav>
                                        <p:tav tm="100000">
                                          <p:val>
                                            <p:strVal val="#ppt_y"/>
                                          </p:val>
                                        </p:tav>
                                      </p:tavLst>
                                    </p:anim>
                                  </p:childTnLst>
                                </p:cTn>
                              </p:par>
                              <p:par>
                                <p:cTn id="64" presetID="42" presetClass="entr" presetSubtype="0" fill="hold" grpId="0" nodeType="withEffect">
                                  <p:stCondLst>
                                    <p:cond delay="0"/>
                                  </p:stCondLst>
                                  <p:childTnLst>
                                    <p:set>
                                      <p:cBhvr>
                                        <p:cTn id="65" dur="1" fill="hold">
                                          <p:stCondLst>
                                            <p:cond delay="0"/>
                                          </p:stCondLst>
                                        </p:cTn>
                                        <p:tgtEl>
                                          <p:spTgt spid="8"/>
                                        </p:tgtEl>
                                        <p:attrNameLst>
                                          <p:attrName>style.visibility</p:attrName>
                                        </p:attrNameLst>
                                      </p:cBhvr>
                                      <p:to>
                                        <p:strVal val="visible"/>
                                      </p:to>
                                    </p:set>
                                    <p:animEffect transition="in" filter="fade">
                                      <p:cBhvr>
                                        <p:cTn id="66" dur="1000"/>
                                        <p:tgtEl>
                                          <p:spTgt spid="8"/>
                                        </p:tgtEl>
                                      </p:cBhvr>
                                    </p:animEffect>
                                    <p:anim calcmode="lin" valueType="num">
                                      <p:cBhvr>
                                        <p:cTn id="67" dur="1000" fill="hold"/>
                                        <p:tgtEl>
                                          <p:spTgt spid="8"/>
                                        </p:tgtEl>
                                        <p:attrNameLst>
                                          <p:attrName>ppt_x</p:attrName>
                                        </p:attrNameLst>
                                      </p:cBhvr>
                                      <p:tavLst>
                                        <p:tav tm="0">
                                          <p:val>
                                            <p:strVal val="#ppt_x"/>
                                          </p:val>
                                        </p:tav>
                                        <p:tav tm="100000">
                                          <p:val>
                                            <p:strVal val="#ppt_x"/>
                                          </p:val>
                                        </p:tav>
                                      </p:tavLst>
                                    </p:anim>
                                    <p:anim calcmode="lin" valueType="num">
                                      <p:cBhvr>
                                        <p:cTn id="68" dur="1000" fill="hold"/>
                                        <p:tgtEl>
                                          <p:spTgt spid="8"/>
                                        </p:tgtEl>
                                        <p:attrNameLst>
                                          <p:attrName>ppt_y</p:attrName>
                                        </p:attrNameLst>
                                      </p:cBhvr>
                                      <p:tavLst>
                                        <p:tav tm="0">
                                          <p:val>
                                            <p:strVal val="#ppt_y+.1"/>
                                          </p:val>
                                        </p:tav>
                                        <p:tav tm="100000">
                                          <p:val>
                                            <p:strVal val="#ppt_y"/>
                                          </p:val>
                                        </p:tav>
                                      </p:tavLst>
                                    </p:anim>
                                  </p:childTnLst>
                                </p:cTn>
                              </p:par>
                              <p:par>
                                <p:cTn id="69" presetID="42" presetClass="entr" presetSubtype="0" fill="hold" nodeType="withEffect">
                                  <p:stCondLst>
                                    <p:cond delay="0"/>
                                  </p:stCondLst>
                                  <p:childTnLst>
                                    <p:set>
                                      <p:cBhvr>
                                        <p:cTn id="70" dur="1" fill="hold">
                                          <p:stCondLst>
                                            <p:cond delay="0"/>
                                          </p:stCondLst>
                                        </p:cTn>
                                        <p:tgtEl>
                                          <p:spTgt spid="13"/>
                                        </p:tgtEl>
                                        <p:attrNameLst>
                                          <p:attrName>style.visibility</p:attrName>
                                        </p:attrNameLst>
                                      </p:cBhvr>
                                      <p:to>
                                        <p:strVal val="visible"/>
                                      </p:to>
                                    </p:set>
                                    <p:animEffect transition="in" filter="fade">
                                      <p:cBhvr>
                                        <p:cTn id="71" dur="1000"/>
                                        <p:tgtEl>
                                          <p:spTgt spid="13"/>
                                        </p:tgtEl>
                                      </p:cBhvr>
                                    </p:animEffect>
                                    <p:anim calcmode="lin" valueType="num">
                                      <p:cBhvr>
                                        <p:cTn id="72" dur="1000" fill="hold"/>
                                        <p:tgtEl>
                                          <p:spTgt spid="13"/>
                                        </p:tgtEl>
                                        <p:attrNameLst>
                                          <p:attrName>ppt_x</p:attrName>
                                        </p:attrNameLst>
                                      </p:cBhvr>
                                      <p:tavLst>
                                        <p:tav tm="0">
                                          <p:val>
                                            <p:strVal val="#ppt_x"/>
                                          </p:val>
                                        </p:tav>
                                        <p:tav tm="100000">
                                          <p:val>
                                            <p:strVal val="#ppt_x"/>
                                          </p:val>
                                        </p:tav>
                                      </p:tavLst>
                                    </p:anim>
                                    <p:anim calcmode="lin" valueType="num">
                                      <p:cBhvr>
                                        <p:cTn id="7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animBg="1"/>
      <p:bldP spid="3" grpId="0" animBg="1"/>
      <p:bldP spid="12" grpId="0" animBg="1"/>
      <p:bldP spid="16" grpId="0" animBg="1"/>
      <p:bldP spid="17" grpId="0" animBg="1"/>
      <p:bldP spid="18" grpId="0" animBg="1"/>
      <p:bldP spid="1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A6129A-BBB6-EB36-7402-86D010854C86}"/>
              </a:ext>
            </a:extLst>
          </p:cNvPr>
          <p:cNvSpPr>
            <a:spLocks noGrp="1"/>
          </p:cNvSpPr>
          <p:nvPr>
            <p:ph type="title"/>
          </p:nvPr>
        </p:nvSpPr>
        <p:spPr/>
        <p:txBody>
          <a:bodyPr/>
          <a:lstStyle/>
          <a:p>
            <a:r>
              <a:rPr lang="en-US" dirty="0"/>
              <a:t>An example: Vertical edge detection</a:t>
            </a:r>
          </a:p>
        </p:txBody>
      </p:sp>
      <p:graphicFrame>
        <p:nvGraphicFramePr>
          <p:cNvPr id="5" name="Table 10">
            <a:extLst>
              <a:ext uri="{FF2B5EF4-FFF2-40B4-BE49-F238E27FC236}">
                <a16:creationId xmlns:a16="http://schemas.microsoft.com/office/drawing/2014/main" id="{0C78B7ED-7F00-36B0-21B0-796E49950A98}"/>
              </a:ext>
            </a:extLst>
          </p:cNvPr>
          <p:cNvGraphicFramePr>
            <a:graphicFrameLocks noGrp="1"/>
          </p:cNvGraphicFramePr>
          <p:nvPr>
            <p:extLst>
              <p:ext uri="{D42A27DB-BD31-4B8C-83A1-F6EECF244321}">
                <p14:modId xmlns:p14="http://schemas.microsoft.com/office/powerpoint/2010/main" val="2324988100"/>
              </p:ext>
            </p:extLst>
          </p:nvPr>
        </p:nvGraphicFramePr>
        <p:xfrm>
          <a:off x="5058416" y="2548058"/>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396928043"/>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10014181"/>
                  </a:ext>
                </a:extLst>
              </a:tr>
              <a:tr h="517466">
                <a:tc>
                  <a:txBody>
                    <a:bodyPr/>
                    <a:lstStyle/>
                    <a:p>
                      <a:pPr algn="ctr"/>
                      <a:r>
                        <a:rPr lang="en-US" sz="2800" dirty="0"/>
                        <a:t>1</a:t>
                      </a:r>
                    </a:p>
                  </a:txBody>
                  <a:tcPr/>
                </a:tc>
                <a:tc>
                  <a:txBody>
                    <a:bodyPr/>
                    <a:lstStyle/>
                    <a:p>
                      <a:pPr algn="ctr"/>
                      <a:r>
                        <a:rPr lang="en-US" sz="2800" dirty="0"/>
                        <a:t>0</a:t>
                      </a:r>
                    </a:p>
                  </a:txBody>
                  <a:tcPr/>
                </a:tc>
                <a:tc>
                  <a:txBody>
                    <a:bodyPr/>
                    <a:lstStyle/>
                    <a:p>
                      <a:pPr algn="ctr"/>
                      <a:r>
                        <a:rPr lang="en-US" sz="2800" dirty="0"/>
                        <a:t>-1</a:t>
                      </a:r>
                    </a:p>
                  </a:txBody>
                  <a:tcPr/>
                </a:tc>
                <a:extLst>
                  <a:ext uri="{0D108BD9-81ED-4DB2-BD59-A6C34878D82A}">
                    <a16:rowId xmlns:a16="http://schemas.microsoft.com/office/drawing/2014/main" val="2822648509"/>
                  </a:ext>
                </a:extLst>
              </a:tr>
            </a:tbl>
          </a:graphicData>
        </a:graphic>
      </p:graphicFrame>
      <p:graphicFrame>
        <p:nvGraphicFramePr>
          <p:cNvPr id="6" name="Table 15">
            <a:extLst>
              <a:ext uri="{FF2B5EF4-FFF2-40B4-BE49-F238E27FC236}">
                <a16:creationId xmlns:a16="http://schemas.microsoft.com/office/drawing/2014/main" id="{9BC22603-582F-CFBD-AFA9-5F6974DAECD0}"/>
              </a:ext>
            </a:extLst>
          </p:cNvPr>
          <p:cNvGraphicFramePr>
            <a:graphicFrameLocks noGrp="1"/>
          </p:cNvGraphicFramePr>
          <p:nvPr>
            <p:extLst>
              <p:ext uri="{D42A27DB-BD31-4B8C-83A1-F6EECF244321}">
                <p14:modId xmlns:p14="http://schemas.microsoft.com/office/powerpoint/2010/main" val="3477884164"/>
              </p:ext>
            </p:extLst>
          </p:nvPr>
        </p:nvGraphicFramePr>
        <p:xfrm>
          <a:off x="7990130" y="2195177"/>
          <a:ext cx="1515820" cy="2072640"/>
        </p:xfrm>
        <a:graphic>
          <a:graphicData uri="http://schemas.openxmlformats.org/drawingml/2006/table">
            <a:tbl>
              <a:tblPr firstRow="1" bandRow="1">
                <a:tableStyleId>{5940675A-B579-460E-94D1-54222C63F5DA}</a:tableStyleId>
              </a:tblPr>
              <a:tblGrid>
                <a:gridCol w="757910">
                  <a:extLst>
                    <a:ext uri="{9D8B030D-6E8A-4147-A177-3AD203B41FA5}">
                      <a16:colId xmlns:a16="http://schemas.microsoft.com/office/drawing/2014/main" val="3073395669"/>
                    </a:ext>
                  </a:extLst>
                </a:gridCol>
                <a:gridCol w="757910">
                  <a:extLst>
                    <a:ext uri="{9D8B030D-6E8A-4147-A177-3AD203B41FA5}">
                      <a16:colId xmlns:a16="http://schemas.microsoft.com/office/drawing/2014/main" val="1673841732"/>
                    </a:ext>
                  </a:extLst>
                </a:gridCol>
              </a:tblGrid>
              <a:tr h="433723">
                <a:tc>
                  <a:txBody>
                    <a:bodyPr/>
                    <a:lstStyle/>
                    <a:p>
                      <a:pPr algn="ctr"/>
                      <a:r>
                        <a:rPr lang="en-US" sz="2800" dirty="0"/>
                        <a:t>-30</a:t>
                      </a:r>
                    </a:p>
                  </a:txBody>
                  <a:tcPr/>
                </a:tc>
                <a:tc>
                  <a:txBody>
                    <a:bodyPr/>
                    <a:lstStyle/>
                    <a:p>
                      <a:pPr algn="ctr"/>
                      <a:r>
                        <a:rPr lang="en-US" sz="2800" dirty="0"/>
                        <a:t>30</a:t>
                      </a:r>
                    </a:p>
                  </a:txBody>
                  <a:tcPr/>
                </a:tc>
                <a:extLst>
                  <a:ext uri="{0D108BD9-81ED-4DB2-BD59-A6C34878D82A}">
                    <a16:rowId xmlns:a16="http://schemas.microsoft.com/office/drawing/2014/main" val="392017860"/>
                  </a:ext>
                </a:extLst>
              </a:tr>
              <a:tr h="487239">
                <a:tc>
                  <a:txBody>
                    <a:bodyPr/>
                    <a:lstStyle/>
                    <a:p>
                      <a:pPr algn="ctr"/>
                      <a:r>
                        <a:rPr lang="en-US" sz="2800" dirty="0"/>
                        <a:t>-30</a:t>
                      </a:r>
                    </a:p>
                  </a:txBody>
                  <a:tcPr/>
                </a:tc>
                <a:tc>
                  <a:txBody>
                    <a:bodyPr/>
                    <a:lstStyle/>
                    <a:p>
                      <a:pPr algn="ctr"/>
                      <a:r>
                        <a:rPr lang="en-US" sz="2800" dirty="0"/>
                        <a:t>30</a:t>
                      </a:r>
                    </a:p>
                  </a:txBody>
                  <a:tcPr/>
                </a:tc>
                <a:extLst>
                  <a:ext uri="{0D108BD9-81ED-4DB2-BD59-A6C34878D82A}">
                    <a16:rowId xmlns:a16="http://schemas.microsoft.com/office/drawing/2014/main" val="2070618621"/>
                  </a:ext>
                </a:extLst>
              </a:tr>
              <a:tr h="487239">
                <a:tc>
                  <a:txBody>
                    <a:bodyPr/>
                    <a:lstStyle/>
                    <a:p>
                      <a:pPr algn="ctr"/>
                      <a:r>
                        <a:rPr lang="en-US" sz="2800" dirty="0"/>
                        <a:t>-30</a:t>
                      </a:r>
                    </a:p>
                  </a:txBody>
                  <a:tcPr/>
                </a:tc>
                <a:tc>
                  <a:txBody>
                    <a:bodyPr/>
                    <a:lstStyle/>
                    <a:p>
                      <a:pPr algn="ctr"/>
                      <a:r>
                        <a:rPr lang="en-US" sz="2800" dirty="0"/>
                        <a:t>30</a:t>
                      </a:r>
                    </a:p>
                  </a:txBody>
                  <a:tcPr/>
                </a:tc>
                <a:extLst>
                  <a:ext uri="{0D108BD9-81ED-4DB2-BD59-A6C34878D82A}">
                    <a16:rowId xmlns:a16="http://schemas.microsoft.com/office/drawing/2014/main" val="2109981387"/>
                  </a:ext>
                </a:extLst>
              </a:tr>
              <a:tr h="487239">
                <a:tc>
                  <a:txBody>
                    <a:bodyPr/>
                    <a:lstStyle/>
                    <a:p>
                      <a:pPr algn="ctr"/>
                      <a:r>
                        <a:rPr lang="en-US" sz="2800" dirty="0"/>
                        <a:t>-30</a:t>
                      </a:r>
                    </a:p>
                  </a:txBody>
                  <a:tcPr/>
                </a:tc>
                <a:tc>
                  <a:txBody>
                    <a:bodyPr/>
                    <a:lstStyle/>
                    <a:p>
                      <a:pPr algn="ctr"/>
                      <a:r>
                        <a:rPr lang="en-US" sz="2800" dirty="0"/>
                        <a:t>30</a:t>
                      </a:r>
                    </a:p>
                  </a:txBody>
                  <a:tcPr/>
                </a:tc>
                <a:extLst>
                  <a:ext uri="{0D108BD9-81ED-4DB2-BD59-A6C34878D82A}">
                    <a16:rowId xmlns:a16="http://schemas.microsoft.com/office/drawing/2014/main" val="3410373897"/>
                  </a:ext>
                </a:extLst>
              </a:tr>
            </a:tbl>
          </a:graphicData>
        </a:graphic>
      </p:graphicFrame>
      <mc:AlternateContent xmlns:mc="http://schemas.openxmlformats.org/markup-compatibility/2006">
        <mc:Choice xmlns:a14="http://schemas.microsoft.com/office/drawing/2010/main" Requires="a14">
          <p:sp>
            <p:nvSpPr>
              <p:cNvPr id="7" name="TextBox 6">
                <a:extLst>
                  <a:ext uri="{FF2B5EF4-FFF2-40B4-BE49-F238E27FC236}">
                    <a16:creationId xmlns:a16="http://schemas.microsoft.com/office/drawing/2014/main" id="{ED2D539B-DB5B-BA41-17B2-5D1DDD75C15C}"/>
                  </a:ext>
                </a:extLst>
              </p:cNvPr>
              <p:cNvSpPr txBox="1"/>
              <p:nvPr/>
            </p:nvSpPr>
            <p:spPr>
              <a:xfrm>
                <a:off x="4318546" y="3231497"/>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p:sp>
            <p:nvSpPr>
              <p:cNvPr id="7" name="TextBox 6">
                <a:extLst>
                  <a:ext uri="{FF2B5EF4-FFF2-40B4-BE49-F238E27FC236}">
                    <a16:creationId xmlns:a16="http://schemas.microsoft.com/office/drawing/2014/main" id="{ED2D539B-DB5B-BA41-17B2-5D1DDD75C15C}"/>
                  </a:ext>
                </a:extLst>
              </p:cNvPr>
              <p:cNvSpPr txBox="1">
                <a:spLocks noRot="1" noChangeAspect="1" noMove="1" noResize="1" noEditPoints="1" noAdjustHandles="1" noChangeArrowheads="1" noChangeShapeType="1" noTextEdit="1"/>
              </p:cNvSpPr>
              <p:nvPr/>
            </p:nvSpPr>
            <p:spPr>
              <a:xfrm>
                <a:off x="4318546" y="3231497"/>
                <a:ext cx="407278" cy="430887"/>
              </a:xfrm>
              <a:prstGeom prst="rect">
                <a:avLst/>
              </a:prstGeom>
              <a:blipFill>
                <a:blip r:embed="rId3"/>
                <a:stretch>
                  <a:fillRect/>
                </a:stretch>
              </a:blipFill>
            </p:spPr>
            <p:txBody>
              <a:bodyPr/>
              <a:lstStyle/>
              <a:p>
                <a:r>
                  <a:rPr lang="zh-CN" altLang="en-US">
                    <a:noFill/>
                  </a:rPr>
                  <a:t> </a:t>
                </a:r>
              </a:p>
            </p:txBody>
          </p:sp>
        </mc:Fallback>
      </mc:AlternateContent>
      <p:sp>
        <p:nvSpPr>
          <p:cNvPr id="8" name="Right Arrow 7">
            <a:extLst>
              <a:ext uri="{FF2B5EF4-FFF2-40B4-BE49-F238E27FC236}">
                <a16:creationId xmlns:a16="http://schemas.microsoft.com/office/drawing/2014/main" id="{CD151EFC-3D58-193E-1550-30E55E1D02A3}"/>
              </a:ext>
            </a:extLst>
          </p:cNvPr>
          <p:cNvSpPr/>
          <p:nvPr/>
        </p:nvSpPr>
        <p:spPr>
          <a:xfrm>
            <a:off x="7022538" y="3131445"/>
            <a:ext cx="635000" cy="3877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icture containing rectangle&#10;&#10;Description automatically generated">
            <a:extLst>
              <a:ext uri="{FF2B5EF4-FFF2-40B4-BE49-F238E27FC236}">
                <a16:creationId xmlns:a16="http://schemas.microsoft.com/office/drawing/2014/main" id="{B1429E2F-95AC-2296-1C36-FFBC9BC99EC6}"/>
              </a:ext>
            </a:extLst>
          </p:cNvPr>
          <p:cNvPicPr>
            <a:picLocks noChangeAspect="1"/>
          </p:cNvPicPr>
          <p:nvPr/>
        </p:nvPicPr>
        <p:blipFill>
          <a:blip r:embed="rId4"/>
          <a:stretch>
            <a:fillRect/>
          </a:stretch>
        </p:blipFill>
        <p:spPr>
          <a:xfrm>
            <a:off x="5645789" y="5272386"/>
            <a:ext cx="647700" cy="622300"/>
          </a:xfrm>
          <a:prstGeom prst="rect">
            <a:avLst/>
          </a:prstGeom>
        </p:spPr>
      </p:pic>
      <p:sp>
        <p:nvSpPr>
          <p:cNvPr id="14" name="TextBox 13">
            <a:extLst>
              <a:ext uri="{FF2B5EF4-FFF2-40B4-BE49-F238E27FC236}">
                <a16:creationId xmlns:a16="http://schemas.microsoft.com/office/drawing/2014/main" id="{999372A3-EAC2-4326-6066-EBA0871A7EC6}"/>
              </a:ext>
            </a:extLst>
          </p:cNvPr>
          <p:cNvSpPr txBox="1"/>
          <p:nvPr/>
        </p:nvSpPr>
        <p:spPr>
          <a:xfrm>
            <a:off x="6096000" y="6373851"/>
            <a:ext cx="1921167" cy="369332"/>
          </a:xfrm>
          <a:prstGeom prst="rect">
            <a:avLst/>
          </a:prstGeom>
          <a:noFill/>
        </p:spPr>
        <p:txBody>
          <a:bodyPr wrap="none" rtlCol="0">
            <a:spAutoFit/>
          </a:bodyPr>
          <a:lstStyle/>
          <a:p>
            <a:r>
              <a:rPr lang="en-US" dirty="0"/>
              <a:t>Source Andrew Ng</a:t>
            </a:r>
          </a:p>
        </p:txBody>
      </p:sp>
      <p:sp>
        <p:nvSpPr>
          <p:cNvPr id="18" name="Rectangle 17">
            <a:extLst>
              <a:ext uri="{FF2B5EF4-FFF2-40B4-BE49-F238E27FC236}">
                <a16:creationId xmlns:a16="http://schemas.microsoft.com/office/drawing/2014/main" id="{8F551E52-4ADA-D500-BB82-E52BD3A6408B}"/>
              </a:ext>
            </a:extLst>
          </p:cNvPr>
          <p:cNvSpPr/>
          <p:nvPr/>
        </p:nvSpPr>
        <p:spPr>
          <a:xfrm>
            <a:off x="5058416" y="2548058"/>
            <a:ext cx="1822446" cy="1554480"/>
          </a:xfrm>
          <a:prstGeom prst="rect">
            <a:avLst/>
          </a:prstGeom>
          <a:noFill/>
          <a:ln w="38100">
            <a:solidFill>
              <a:srgbClr val="FF99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9" name="TextBox 18">
            <a:extLst>
              <a:ext uri="{FF2B5EF4-FFF2-40B4-BE49-F238E27FC236}">
                <a16:creationId xmlns:a16="http://schemas.microsoft.com/office/drawing/2014/main" id="{5031E0B5-91CF-98F2-1ABD-97A004E5401E}"/>
              </a:ext>
            </a:extLst>
          </p:cNvPr>
          <p:cNvSpPr txBox="1"/>
          <p:nvPr/>
        </p:nvSpPr>
        <p:spPr>
          <a:xfrm>
            <a:off x="5309566" y="1743371"/>
            <a:ext cx="786434" cy="369332"/>
          </a:xfrm>
          <a:prstGeom prst="rect">
            <a:avLst/>
          </a:prstGeom>
          <a:noFill/>
        </p:spPr>
        <p:txBody>
          <a:bodyPr wrap="none" rtlCol="0">
            <a:spAutoFit/>
          </a:bodyPr>
          <a:lstStyle/>
          <a:p>
            <a:r>
              <a:rPr lang="en-CA" altLang="zh-CN" dirty="0"/>
              <a:t>Kernel</a:t>
            </a:r>
            <a:endParaRPr lang="zh-CN" altLang="en-US" dirty="0"/>
          </a:p>
        </p:txBody>
      </p:sp>
      <p:graphicFrame>
        <p:nvGraphicFramePr>
          <p:cNvPr id="20" name="Table 15">
            <a:extLst>
              <a:ext uri="{FF2B5EF4-FFF2-40B4-BE49-F238E27FC236}">
                <a16:creationId xmlns:a16="http://schemas.microsoft.com/office/drawing/2014/main" id="{D9C80DC8-F323-3EA4-A5B7-23649AA1DF52}"/>
              </a:ext>
            </a:extLst>
          </p:cNvPr>
          <p:cNvGraphicFramePr>
            <a:graphicFrameLocks noGrp="1"/>
          </p:cNvGraphicFramePr>
          <p:nvPr>
            <p:extLst>
              <p:ext uri="{D42A27DB-BD31-4B8C-83A1-F6EECF244321}">
                <p14:modId xmlns:p14="http://schemas.microsoft.com/office/powerpoint/2010/main" val="2032132516"/>
              </p:ext>
            </p:extLst>
          </p:nvPr>
        </p:nvGraphicFramePr>
        <p:xfrm>
          <a:off x="1161303" y="2294891"/>
          <a:ext cx="2577236" cy="2072640"/>
        </p:xfrm>
        <a:graphic>
          <a:graphicData uri="http://schemas.openxmlformats.org/drawingml/2006/table">
            <a:tbl>
              <a:tblPr firstRow="1" bandRow="1">
                <a:tableStyleId>{5940675A-B579-460E-94D1-54222C63F5DA}</a:tableStyleId>
              </a:tblPr>
              <a:tblGrid>
                <a:gridCol w="644309">
                  <a:extLst>
                    <a:ext uri="{9D8B030D-6E8A-4147-A177-3AD203B41FA5}">
                      <a16:colId xmlns:a16="http://schemas.microsoft.com/office/drawing/2014/main" val="553482305"/>
                    </a:ext>
                  </a:extLst>
                </a:gridCol>
                <a:gridCol w="644309">
                  <a:extLst>
                    <a:ext uri="{9D8B030D-6E8A-4147-A177-3AD203B41FA5}">
                      <a16:colId xmlns:a16="http://schemas.microsoft.com/office/drawing/2014/main" val="3073395669"/>
                    </a:ext>
                  </a:extLst>
                </a:gridCol>
                <a:gridCol w="644309">
                  <a:extLst>
                    <a:ext uri="{9D8B030D-6E8A-4147-A177-3AD203B41FA5}">
                      <a16:colId xmlns:a16="http://schemas.microsoft.com/office/drawing/2014/main" val="1673841732"/>
                    </a:ext>
                  </a:extLst>
                </a:gridCol>
                <a:gridCol w="644309">
                  <a:extLst>
                    <a:ext uri="{9D8B030D-6E8A-4147-A177-3AD203B41FA5}">
                      <a16:colId xmlns:a16="http://schemas.microsoft.com/office/drawing/2014/main" val="693481632"/>
                    </a:ext>
                  </a:extLst>
                </a:gridCol>
              </a:tblGrid>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392017860"/>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2070618621"/>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2109981387"/>
                  </a:ext>
                </a:extLst>
              </a:tr>
              <a:tr h="465887">
                <a:tc>
                  <a:txBody>
                    <a:bodyPr/>
                    <a:lstStyle/>
                    <a:p>
                      <a:pPr algn="ctr"/>
                      <a:r>
                        <a:rPr lang="en-US" sz="2800" dirty="0"/>
                        <a:t>0</a:t>
                      </a:r>
                    </a:p>
                  </a:txBody>
                  <a:tcPr/>
                </a:tc>
                <a:tc>
                  <a:txBody>
                    <a:bodyPr/>
                    <a:lstStyle/>
                    <a:p>
                      <a:pPr algn="ctr"/>
                      <a:r>
                        <a:rPr lang="en-US" sz="2800" dirty="0"/>
                        <a:t>30</a:t>
                      </a:r>
                    </a:p>
                  </a:txBody>
                  <a:tcPr/>
                </a:tc>
                <a:tc>
                  <a:txBody>
                    <a:bodyPr/>
                    <a:lstStyle/>
                    <a:p>
                      <a:pPr algn="ctr"/>
                      <a:r>
                        <a:rPr lang="en-US" sz="2800" dirty="0"/>
                        <a:t>30</a:t>
                      </a:r>
                    </a:p>
                  </a:txBody>
                  <a:tcPr/>
                </a:tc>
                <a:tc>
                  <a:txBody>
                    <a:bodyPr/>
                    <a:lstStyle/>
                    <a:p>
                      <a:pPr algn="ctr"/>
                      <a:r>
                        <a:rPr lang="en-US" sz="2800" dirty="0"/>
                        <a:t>0</a:t>
                      </a:r>
                    </a:p>
                  </a:txBody>
                  <a:tcPr/>
                </a:tc>
                <a:extLst>
                  <a:ext uri="{0D108BD9-81ED-4DB2-BD59-A6C34878D82A}">
                    <a16:rowId xmlns:a16="http://schemas.microsoft.com/office/drawing/2014/main" val="3410373897"/>
                  </a:ext>
                </a:extLst>
              </a:tr>
            </a:tbl>
          </a:graphicData>
        </a:graphic>
      </p:graphicFrame>
      <p:pic>
        <p:nvPicPr>
          <p:cNvPr id="21" name="Picture 20" descr="A picture containing logo&#10;&#10;Description automatically generated">
            <a:extLst>
              <a:ext uri="{FF2B5EF4-FFF2-40B4-BE49-F238E27FC236}">
                <a16:creationId xmlns:a16="http://schemas.microsoft.com/office/drawing/2014/main" id="{7501790A-6F9E-4B3F-F0F1-8314035FF005}"/>
              </a:ext>
            </a:extLst>
          </p:cNvPr>
          <p:cNvPicPr>
            <a:picLocks noChangeAspect="1"/>
          </p:cNvPicPr>
          <p:nvPr/>
        </p:nvPicPr>
        <p:blipFill>
          <a:blip r:embed="rId5"/>
          <a:stretch>
            <a:fillRect/>
          </a:stretch>
        </p:blipFill>
        <p:spPr>
          <a:xfrm>
            <a:off x="2119721" y="5403850"/>
            <a:ext cx="660400" cy="647700"/>
          </a:xfrm>
          <a:prstGeom prst="rect">
            <a:avLst/>
          </a:prstGeom>
        </p:spPr>
      </p:pic>
      <p:sp>
        <p:nvSpPr>
          <p:cNvPr id="22" name="Rectangle 21">
            <a:extLst>
              <a:ext uri="{FF2B5EF4-FFF2-40B4-BE49-F238E27FC236}">
                <a16:creationId xmlns:a16="http://schemas.microsoft.com/office/drawing/2014/main" id="{AC1F3061-8578-7F78-6389-F527C1E20908}"/>
              </a:ext>
            </a:extLst>
          </p:cNvPr>
          <p:cNvSpPr/>
          <p:nvPr/>
        </p:nvSpPr>
        <p:spPr>
          <a:xfrm flipH="1">
            <a:off x="8507008" y="5264747"/>
            <a:ext cx="144000" cy="577850"/>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3" name="Rectangle 22">
            <a:extLst>
              <a:ext uri="{FF2B5EF4-FFF2-40B4-BE49-F238E27FC236}">
                <a16:creationId xmlns:a16="http://schemas.microsoft.com/office/drawing/2014/main" id="{91831933-83C2-BA23-80BD-EA48D61F4B71}"/>
              </a:ext>
            </a:extLst>
          </p:cNvPr>
          <p:cNvSpPr/>
          <p:nvPr/>
        </p:nvSpPr>
        <p:spPr>
          <a:xfrm flipH="1">
            <a:off x="8656990" y="5264747"/>
            <a:ext cx="144000" cy="57785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24" name="Slide Number Placeholder 23">
            <a:extLst>
              <a:ext uri="{FF2B5EF4-FFF2-40B4-BE49-F238E27FC236}">
                <a16:creationId xmlns:a16="http://schemas.microsoft.com/office/drawing/2014/main" id="{EC6CF808-8AA0-05D2-C80B-7B71607DB4F0}"/>
              </a:ext>
            </a:extLst>
          </p:cNvPr>
          <p:cNvSpPr>
            <a:spLocks noGrp="1"/>
          </p:cNvSpPr>
          <p:nvPr>
            <p:ph type="sldNum" sz="quarter" idx="12"/>
          </p:nvPr>
        </p:nvSpPr>
        <p:spPr/>
        <p:txBody>
          <a:bodyPr/>
          <a:lstStyle/>
          <a:p>
            <a:fld id="{998FC6E2-3800-4EB0-A18D-3856D6660061}" type="slidenum">
              <a:rPr lang="en-US" smtClean="0"/>
              <a:t>12</a:t>
            </a:fld>
            <a:endParaRPr lang="en-US" dirty="0"/>
          </a:p>
        </p:txBody>
      </p:sp>
      <p:pic>
        <p:nvPicPr>
          <p:cNvPr id="27" name="Picture 26" descr="Shape&#10;&#10;Description automatically generated with medium confidence">
            <a:extLst>
              <a:ext uri="{FF2B5EF4-FFF2-40B4-BE49-F238E27FC236}">
                <a16:creationId xmlns:a16="http://schemas.microsoft.com/office/drawing/2014/main" id="{F62F4AB4-445A-DF6F-A1CC-629BF065769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65818567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FAE0245-072B-CAF6-A2D2-9FAAE6E09C18}"/>
              </a:ext>
            </a:extLst>
          </p:cNvPr>
          <p:cNvSpPr>
            <a:spLocks noGrp="1"/>
          </p:cNvSpPr>
          <p:nvPr>
            <p:ph type="title"/>
          </p:nvPr>
        </p:nvSpPr>
        <p:spPr/>
        <p:txBody>
          <a:bodyPr/>
          <a:lstStyle/>
          <a:p>
            <a:r>
              <a:rPr lang="en-CA" altLang="zh-CN" dirty="0"/>
              <a:t>Dynamic Visualization of convolution</a:t>
            </a:r>
            <a:endParaRPr lang="zh-CN" altLang="en-US" dirty="0"/>
          </a:p>
        </p:txBody>
      </p:sp>
      <p:sp>
        <p:nvSpPr>
          <p:cNvPr id="4" name="Slide Number Placeholder 3">
            <a:extLst>
              <a:ext uri="{FF2B5EF4-FFF2-40B4-BE49-F238E27FC236}">
                <a16:creationId xmlns:a16="http://schemas.microsoft.com/office/drawing/2014/main" id="{6EED4052-27A2-4A5A-9AF0-E290E954C643}"/>
              </a:ext>
            </a:extLst>
          </p:cNvPr>
          <p:cNvSpPr>
            <a:spLocks noGrp="1"/>
          </p:cNvSpPr>
          <p:nvPr>
            <p:ph type="sldNum" sz="quarter" idx="12"/>
          </p:nvPr>
        </p:nvSpPr>
        <p:spPr/>
        <p:txBody>
          <a:bodyPr/>
          <a:lstStyle/>
          <a:p>
            <a:fld id="{998FC6E2-3800-4EB0-A18D-3856D6660061}" type="slidenum">
              <a:rPr lang="en-US" smtClean="0"/>
              <a:t>13</a:t>
            </a:fld>
            <a:endParaRPr lang="en-US"/>
          </a:p>
        </p:txBody>
      </p:sp>
      <p:pic>
        <p:nvPicPr>
          <p:cNvPr id="14" name="Picture 13" descr="A picture containing cube, square, rectangle, design&#10;&#10;Description automatically generated">
            <a:extLst>
              <a:ext uri="{FF2B5EF4-FFF2-40B4-BE49-F238E27FC236}">
                <a16:creationId xmlns:a16="http://schemas.microsoft.com/office/drawing/2014/main" id="{88F85254-D753-8A13-40A4-866B19D14BA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10800000">
            <a:off x="6613206" y="1804025"/>
            <a:ext cx="5384411" cy="3907150"/>
          </a:xfrm>
          <a:prstGeom prst="rect">
            <a:avLst/>
          </a:prstGeom>
        </p:spPr>
      </p:pic>
      <p:sp>
        <p:nvSpPr>
          <p:cNvPr id="16" name="TextBox 15">
            <a:extLst>
              <a:ext uri="{FF2B5EF4-FFF2-40B4-BE49-F238E27FC236}">
                <a16:creationId xmlns:a16="http://schemas.microsoft.com/office/drawing/2014/main" id="{B1447AD1-9D4E-BDC1-330E-9D5D3B0E8E15}"/>
              </a:ext>
            </a:extLst>
          </p:cNvPr>
          <p:cNvSpPr txBox="1"/>
          <p:nvPr/>
        </p:nvSpPr>
        <p:spPr>
          <a:xfrm>
            <a:off x="0" y="6590670"/>
            <a:ext cx="6097712" cy="261610"/>
          </a:xfrm>
          <a:prstGeom prst="rect">
            <a:avLst/>
          </a:prstGeom>
          <a:noFill/>
        </p:spPr>
        <p:txBody>
          <a:bodyPr wrap="square">
            <a:spAutoFit/>
          </a:bodyPr>
          <a:lstStyle/>
          <a:p>
            <a:r>
              <a:rPr lang="zh-CN" altLang="en-US" sz="1100" dirty="0"/>
              <a:t>https://towardsdatascience.com/intuitively-understanding-convolutions-for-deep-learning-1f6f42faee1</a:t>
            </a:r>
          </a:p>
        </p:txBody>
      </p:sp>
      <p:pic>
        <p:nvPicPr>
          <p:cNvPr id="17" name="Content Placeholder 5" descr="A screenshot of a game&#10;&#10;Description automatically generated with low confidence">
            <a:extLst>
              <a:ext uri="{FF2B5EF4-FFF2-40B4-BE49-F238E27FC236}">
                <a16:creationId xmlns:a16="http://schemas.microsoft.com/office/drawing/2014/main" id="{BFA6FA83-C4BC-AF91-FF5F-4B942290CBC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838200" y="2544286"/>
            <a:ext cx="5095875" cy="2847975"/>
          </a:xfrm>
        </p:spPr>
      </p:pic>
      <p:sp>
        <p:nvSpPr>
          <p:cNvPr id="3" name="Slide Number Placeholder 23">
            <a:extLst>
              <a:ext uri="{FF2B5EF4-FFF2-40B4-BE49-F238E27FC236}">
                <a16:creationId xmlns:a16="http://schemas.microsoft.com/office/drawing/2014/main" id="{16B1255F-40A0-D124-6A89-28031F0AE1BB}"/>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13</a:t>
            </a:fld>
            <a:endParaRPr lang="en-US" dirty="0"/>
          </a:p>
        </p:txBody>
      </p:sp>
      <p:sp>
        <p:nvSpPr>
          <p:cNvPr id="5" name="TextBox 4">
            <a:extLst>
              <a:ext uri="{FF2B5EF4-FFF2-40B4-BE49-F238E27FC236}">
                <a16:creationId xmlns:a16="http://schemas.microsoft.com/office/drawing/2014/main" id="{7F1D6989-9BEA-951E-FC33-57E3D77CB39C}"/>
              </a:ext>
            </a:extLst>
          </p:cNvPr>
          <p:cNvSpPr txBox="1"/>
          <p:nvPr/>
        </p:nvSpPr>
        <p:spPr>
          <a:xfrm>
            <a:off x="1744089" y="5622133"/>
            <a:ext cx="3655168" cy="369332"/>
          </a:xfrm>
          <a:prstGeom prst="rect">
            <a:avLst/>
          </a:prstGeom>
          <a:noFill/>
        </p:spPr>
        <p:txBody>
          <a:bodyPr wrap="none" rtlCol="0">
            <a:spAutoFit/>
          </a:bodyPr>
          <a:lstStyle/>
          <a:p>
            <a:r>
              <a:rPr lang="en-CA" altLang="zh-CN" dirty="0"/>
              <a:t>5 x 5                                                 3 x 3</a:t>
            </a:r>
            <a:endParaRPr lang="zh-CN" altLang="en-US" dirty="0"/>
          </a:p>
        </p:txBody>
      </p:sp>
      <p:sp>
        <p:nvSpPr>
          <p:cNvPr id="7" name="TextBox 6">
            <a:extLst>
              <a:ext uri="{FF2B5EF4-FFF2-40B4-BE49-F238E27FC236}">
                <a16:creationId xmlns:a16="http://schemas.microsoft.com/office/drawing/2014/main" id="{8C215D69-8F64-09E0-C85C-13F368A89748}"/>
              </a:ext>
            </a:extLst>
          </p:cNvPr>
          <p:cNvSpPr txBox="1"/>
          <p:nvPr/>
        </p:nvSpPr>
        <p:spPr>
          <a:xfrm>
            <a:off x="7620000" y="5392261"/>
            <a:ext cx="623889" cy="369332"/>
          </a:xfrm>
          <a:prstGeom prst="rect">
            <a:avLst/>
          </a:prstGeom>
          <a:noFill/>
        </p:spPr>
        <p:txBody>
          <a:bodyPr wrap="none" rtlCol="0">
            <a:spAutoFit/>
          </a:bodyPr>
          <a:lstStyle/>
          <a:p>
            <a:r>
              <a:rPr lang="en-CA" altLang="zh-CN" dirty="0"/>
              <a:t>5 x 5</a:t>
            </a:r>
            <a:endParaRPr lang="zh-CN" altLang="en-US" dirty="0"/>
          </a:p>
        </p:txBody>
      </p:sp>
      <p:sp>
        <p:nvSpPr>
          <p:cNvPr id="8" name="TextBox 7">
            <a:extLst>
              <a:ext uri="{FF2B5EF4-FFF2-40B4-BE49-F238E27FC236}">
                <a16:creationId xmlns:a16="http://schemas.microsoft.com/office/drawing/2014/main" id="{DE34A54F-41DB-BAB3-D996-CEB1579668A6}"/>
              </a:ext>
            </a:extLst>
          </p:cNvPr>
          <p:cNvSpPr txBox="1"/>
          <p:nvPr/>
        </p:nvSpPr>
        <p:spPr>
          <a:xfrm>
            <a:off x="10487667" y="5322531"/>
            <a:ext cx="623889" cy="369332"/>
          </a:xfrm>
          <a:prstGeom prst="rect">
            <a:avLst/>
          </a:prstGeom>
          <a:noFill/>
        </p:spPr>
        <p:txBody>
          <a:bodyPr wrap="none" rtlCol="0">
            <a:spAutoFit/>
          </a:bodyPr>
          <a:lstStyle/>
          <a:p>
            <a:r>
              <a:rPr lang="en-CA" altLang="zh-CN" dirty="0"/>
              <a:t>3 x 3</a:t>
            </a:r>
            <a:endParaRPr lang="zh-CN" altLang="en-US" dirty="0"/>
          </a:p>
        </p:txBody>
      </p:sp>
      <p:cxnSp>
        <p:nvCxnSpPr>
          <p:cNvPr id="10" name="Straight Connector 9">
            <a:extLst>
              <a:ext uri="{FF2B5EF4-FFF2-40B4-BE49-F238E27FC236}">
                <a16:creationId xmlns:a16="http://schemas.microsoft.com/office/drawing/2014/main" id="{9659E412-EB45-4FAD-4F3D-1ACB741BC537}"/>
              </a:ext>
            </a:extLst>
          </p:cNvPr>
          <p:cNvCxnSpPr/>
          <p:nvPr/>
        </p:nvCxnSpPr>
        <p:spPr>
          <a:xfrm>
            <a:off x="6334539" y="1934817"/>
            <a:ext cx="0" cy="4174435"/>
          </a:xfrm>
          <a:prstGeom prst="line">
            <a:avLst/>
          </a:prstGeom>
        </p:spPr>
        <p:style>
          <a:lnRef idx="1">
            <a:schemeClr val="dk1"/>
          </a:lnRef>
          <a:fillRef idx="0">
            <a:schemeClr val="dk1"/>
          </a:fillRef>
          <a:effectRef idx="0">
            <a:schemeClr val="dk1"/>
          </a:effectRef>
          <a:fontRef idx="minor">
            <a:schemeClr val="tx1"/>
          </a:fontRef>
        </p:style>
      </p:cxnSp>
      <p:pic>
        <p:nvPicPr>
          <p:cNvPr id="11" name="Picture 10" descr="Shape&#10;&#10;Description automatically generated with medium confidence">
            <a:extLst>
              <a:ext uri="{FF2B5EF4-FFF2-40B4-BE49-F238E27FC236}">
                <a16:creationId xmlns:a16="http://schemas.microsoft.com/office/drawing/2014/main" id="{8D472089-CFD8-2882-67A3-9B5D4777B4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0198565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graphicFrame>
            <p:nvGraphicFramePr>
              <p:cNvPr id="5" name="Table 10">
                <a:extLst>
                  <a:ext uri="{FF2B5EF4-FFF2-40B4-BE49-F238E27FC236}">
                    <a16:creationId xmlns:a16="http://schemas.microsoft.com/office/drawing/2014/main" id="{6BB787C4-BAD3-24B8-DB56-31982EA3ECC4}"/>
                  </a:ext>
                </a:extLst>
              </p:cNvPr>
              <p:cNvGraphicFramePr>
                <a:graphicFrameLocks noGrp="1"/>
              </p:cNvGraphicFramePr>
              <p:nvPr>
                <p:extLst>
                  <p:ext uri="{D42A27DB-BD31-4B8C-83A1-F6EECF244321}">
                    <p14:modId xmlns:p14="http://schemas.microsoft.com/office/powerpoint/2010/main" val="3527566305"/>
                  </p:ext>
                </p:extLst>
              </p:nvPr>
            </p:nvGraphicFramePr>
            <p:xfrm>
              <a:off x="5647012" y="3639984"/>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1</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2</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3</m:t>
                                    </m:r>
                                  </m:sub>
                                </m:sSub>
                              </m:oMath>
                            </m:oMathPara>
                          </a14:m>
                          <a:endParaRPr lang="en-US" sz="2800" dirty="0"/>
                        </a:p>
                      </a:txBody>
                      <a:tcPr/>
                    </a:tc>
                    <a:extLst>
                      <a:ext uri="{0D108BD9-81ED-4DB2-BD59-A6C34878D82A}">
                        <a16:rowId xmlns:a16="http://schemas.microsoft.com/office/drawing/2014/main" val="396928043"/>
                      </a:ext>
                    </a:extLst>
                  </a:tr>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4</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5</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6</m:t>
                                    </m:r>
                                  </m:sub>
                                </m:sSub>
                              </m:oMath>
                            </m:oMathPara>
                          </a14:m>
                          <a:endParaRPr lang="en-US" sz="2800" dirty="0"/>
                        </a:p>
                      </a:txBody>
                      <a:tcPr/>
                    </a:tc>
                    <a:extLst>
                      <a:ext uri="{0D108BD9-81ED-4DB2-BD59-A6C34878D82A}">
                        <a16:rowId xmlns:a16="http://schemas.microsoft.com/office/drawing/2014/main" val="210014181"/>
                      </a:ext>
                    </a:extLst>
                  </a:tr>
                  <a:tr h="517466">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7</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8</m:t>
                                    </m:r>
                                  </m:sub>
                                </m:sSub>
                              </m:oMath>
                            </m:oMathPara>
                          </a14:m>
                          <a:endParaRPr lang="en-US" sz="2800" dirty="0"/>
                        </a:p>
                      </a:txBody>
                      <a:tcPr/>
                    </a:tc>
                    <a:tc>
                      <a:txBody>
                        <a:bodyPr/>
                        <a:lstStyle/>
                        <a:p>
                          <a:pPr algn="ctr"/>
                          <a14:m>
                            <m:oMathPara xmlns:m="http://schemas.openxmlformats.org/officeDocument/2006/math">
                              <m:oMathParaPr>
                                <m:jc m:val="centerGroup"/>
                              </m:oMathParaPr>
                              <m:oMath xmlns:m="http://schemas.openxmlformats.org/officeDocument/2006/math">
                                <m:sSub>
                                  <m:sSubPr>
                                    <m:ctrlPr>
                                      <a:rPr lang="en-US" sz="2800" i="1" smtClean="0">
                                        <a:latin typeface="Cambria Math" panose="02040503050406030204" pitchFamily="18" charset="0"/>
                                      </a:rPr>
                                    </m:ctrlPr>
                                  </m:sSubPr>
                                  <m:e>
                                    <m:r>
                                      <a:rPr lang="en-CA" sz="2800" b="0" i="1" smtClean="0">
                                        <a:latin typeface="Cambria Math" panose="02040503050406030204" pitchFamily="18" charset="0"/>
                                      </a:rPr>
                                      <m:t>𝑤</m:t>
                                    </m:r>
                                  </m:e>
                                  <m:sub>
                                    <m:r>
                                      <a:rPr lang="en-CA" sz="2800" b="0" i="1" smtClean="0">
                                        <a:latin typeface="Cambria Math" panose="02040503050406030204" pitchFamily="18" charset="0"/>
                                      </a:rPr>
                                      <m:t>9</m:t>
                                    </m:r>
                                  </m:sub>
                                </m:sSub>
                              </m:oMath>
                            </m:oMathPara>
                          </a14:m>
                          <a:endParaRPr lang="en-US" sz="2800" dirty="0"/>
                        </a:p>
                      </a:txBody>
                      <a:tcPr/>
                    </a:tc>
                    <a:extLst>
                      <a:ext uri="{0D108BD9-81ED-4DB2-BD59-A6C34878D82A}">
                        <a16:rowId xmlns:a16="http://schemas.microsoft.com/office/drawing/2014/main" val="2822648509"/>
                      </a:ext>
                    </a:extLst>
                  </a:tr>
                </a:tbl>
              </a:graphicData>
            </a:graphic>
          </p:graphicFrame>
        </mc:Choice>
        <mc:Fallback>
          <p:graphicFrame>
            <p:nvGraphicFramePr>
              <p:cNvPr id="5" name="Table 10">
                <a:extLst>
                  <a:ext uri="{FF2B5EF4-FFF2-40B4-BE49-F238E27FC236}">
                    <a16:creationId xmlns:a16="http://schemas.microsoft.com/office/drawing/2014/main" id="{6BB787C4-BAD3-24B8-DB56-31982EA3ECC4}"/>
                  </a:ext>
                </a:extLst>
              </p:cNvPr>
              <p:cNvGraphicFramePr>
                <a:graphicFrameLocks noGrp="1"/>
              </p:cNvGraphicFramePr>
              <p:nvPr>
                <p:extLst>
                  <p:ext uri="{D42A27DB-BD31-4B8C-83A1-F6EECF244321}">
                    <p14:modId xmlns:p14="http://schemas.microsoft.com/office/powerpoint/2010/main" val="3527566305"/>
                  </p:ext>
                </p:extLst>
              </p:nvPr>
            </p:nvGraphicFramePr>
            <p:xfrm>
              <a:off x="5647012" y="3639984"/>
              <a:ext cx="1822446" cy="1554480"/>
            </p:xfrm>
            <a:graphic>
              <a:graphicData uri="http://schemas.openxmlformats.org/drawingml/2006/table">
                <a:tbl>
                  <a:tblPr firstRow="1" bandRow="1">
                    <a:tableStyleId>{5940675A-B579-460E-94D1-54222C63F5DA}</a:tableStyleId>
                  </a:tblPr>
                  <a:tblGrid>
                    <a:gridCol w="607482">
                      <a:extLst>
                        <a:ext uri="{9D8B030D-6E8A-4147-A177-3AD203B41FA5}">
                          <a16:colId xmlns:a16="http://schemas.microsoft.com/office/drawing/2014/main" val="709298924"/>
                        </a:ext>
                      </a:extLst>
                    </a:gridCol>
                    <a:gridCol w="607482">
                      <a:extLst>
                        <a:ext uri="{9D8B030D-6E8A-4147-A177-3AD203B41FA5}">
                          <a16:colId xmlns:a16="http://schemas.microsoft.com/office/drawing/2014/main" val="3010451843"/>
                        </a:ext>
                      </a:extLst>
                    </a:gridCol>
                    <a:gridCol w="607482">
                      <a:extLst>
                        <a:ext uri="{9D8B030D-6E8A-4147-A177-3AD203B41FA5}">
                          <a16:colId xmlns:a16="http://schemas.microsoft.com/office/drawing/2014/main" val="4076752906"/>
                        </a:ext>
                      </a:extLst>
                    </a:gridCol>
                  </a:tblGrid>
                  <a:tr h="518160">
                    <a:tc>
                      <a:txBody>
                        <a:bodyPr/>
                        <a:lstStyle/>
                        <a:p>
                          <a:endParaRPr lang="en-US"/>
                        </a:p>
                      </a:txBody>
                      <a:tcPr>
                        <a:blipFill>
                          <a:blip r:embed="rId3"/>
                          <a:stretch>
                            <a:fillRect l="-1000" t="-1176" r="-202000" b="-203529"/>
                          </a:stretch>
                        </a:blipFill>
                      </a:tcPr>
                    </a:tc>
                    <a:tc>
                      <a:txBody>
                        <a:bodyPr/>
                        <a:lstStyle/>
                        <a:p>
                          <a:endParaRPr lang="en-US"/>
                        </a:p>
                      </a:txBody>
                      <a:tcPr>
                        <a:blipFill>
                          <a:blip r:embed="rId3"/>
                          <a:stretch>
                            <a:fillRect l="-101000" t="-1176" r="-102000" b="-203529"/>
                          </a:stretch>
                        </a:blipFill>
                      </a:tcPr>
                    </a:tc>
                    <a:tc>
                      <a:txBody>
                        <a:bodyPr/>
                        <a:lstStyle/>
                        <a:p>
                          <a:endParaRPr lang="en-US"/>
                        </a:p>
                      </a:txBody>
                      <a:tcPr>
                        <a:blipFill>
                          <a:blip r:embed="rId3"/>
                          <a:stretch>
                            <a:fillRect l="-201000" t="-1176" r="-2000" b="-203529"/>
                          </a:stretch>
                        </a:blipFill>
                      </a:tcPr>
                    </a:tc>
                    <a:extLst>
                      <a:ext uri="{0D108BD9-81ED-4DB2-BD59-A6C34878D82A}">
                        <a16:rowId xmlns:a16="http://schemas.microsoft.com/office/drawing/2014/main" val="396928043"/>
                      </a:ext>
                    </a:extLst>
                  </a:tr>
                  <a:tr h="518160">
                    <a:tc>
                      <a:txBody>
                        <a:bodyPr/>
                        <a:lstStyle/>
                        <a:p>
                          <a:endParaRPr lang="en-US"/>
                        </a:p>
                      </a:txBody>
                      <a:tcPr>
                        <a:blipFill>
                          <a:blip r:embed="rId3"/>
                          <a:stretch>
                            <a:fillRect l="-1000" t="-100000" r="-202000" b="-101163"/>
                          </a:stretch>
                        </a:blipFill>
                      </a:tcPr>
                    </a:tc>
                    <a:tc>
                      <a:txBody>
                        <a:bodyPr/>
                        <a:lstStyle/>
                        <a:p>
                          <a:endParaRPr lang="en-US"/>
                        </a:p>
                      </a:txBody>
                      <a:tcPr>
                        <a:blipFill>
                          <a:blip r:embed="rId3"/>
                          <a:stretch>
                            <a:fillRect l="-101000" t="-100000" r="-102000" b="-101163"/>
                          </a:stretch>
                        </a:blipFill>
                      </a:tcPr>
                    </a:tc>
                    <a:tc>
                      <a:txBody>
                        <a:bodyPr/>
                        <a:lstStyle/>
                        <a:p>
                          <a:endParaRPr lang="en-US"/>
                        </a:p>
                      </a:txBody>
                      <a:tcPr>
                        <a:blipFill>
                          <a:blip r:embed="rId3"/>
                          <a:stretch>
                            <a:fillRect l="-201000" t="-100000" r="-2000" b="-101163"/>
                          </a:stretch>
                        </a:blipFill>
                      </a:tcPr>
                    </a:tc>
                    <a:extLst>
                      <a:ext uri="{0D108BD9-81ED-4DB2-BD59-A6C34878D82A}">
                        <a16:rowId xmlns:a16="http://schemas.microsoft.com/office/drawing/2014/main" val="210014181"/>
                      </a:ext>
                    </a:extLst>
                  </a:tr>
                  <a:tr h="518160">
                    <a:tc>
                      <a:txBody>
                        <a:bodyPr/>
                        <a:lstStyle/>
                        <a:p>
                          <a:endParaRPr lang="en-US"/>
                        </a:p>
                      </a:txBody>
                      <a:tcPr>
                        <a:blipFill>
                          <a:blip r:embed="rId3"/>
                          <a:stretch>
                            <a:fillRect l="-1000" t="-202353" r="-202000" b="-2353"/>
                          </a:stretch>
                        </a:blipFill>
                      </a:tcPr>
                    </a:tc>
                    <a:tc>
                      <a:txBody>
                        <a:bodyPr/>
                        <a:lstStyle/>
                        <a:p>
                          <a:endParaRPr lang="en-US"/>
                        </a:p>
                      </a:txBody>
                      <a:tcPr>
                        <a:blipFill>
                          <a:blip r:embed="rId3"/>
                          <a:stretch>
                            <a:fillRect l="-101000" t="-202353" r="-102000" b="-2353"/>
                          </a:stretch>
                        </a:blipFill>
                      </a:tcPr>
                    </a:tc>
                    <a:tc>
                      <a:txBody>
                        <a:bodyPr/>
                        <a:lstStyle/>
                        <a:p>
                          <a:endParaRPr lang="en-US"/>
                        </a:p>
                      </a:txBody>
                      <a:tcPr>
                        <a:blipFill>
                          <a:blip r:embed="rId3"/>
                          <a:stretch>
                            <a:fillRect l="-201000" t="-202353" r="-2000" b="-2353"/>
                          </a:stretch>
                        </a:blipFill>
                      </a:tcPr>
                    </a:tc>
                    <a:extLst>
                      <a:ext uri="{0D108BD9-81ED-4DB2-BD59-A6C34878D82A}">
                        <a16:rowId xmlns:a16="http://schemas.microsoft.com/office/drawing/2014/main" val="2822648509"/>
                      </a:ext>
                    </a:extLst>
                  </a:tr>
                </a:tbl>
              </a:graphicData>
            </a:graphic>
          </p:graphicFrame>
        </mc:Fallback>
      </mc:AlternateContent>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AC7B37C6-6B52-1FE0-E7DD-AD14C9F67C4A}"/>
                  </a:ext>
                </a:extLst>
              </p:cNvPr>
              <p:cNvSpPr txBox="1"/>
              <p:nvPr/>
            </p:nvSpPr>
            <p:spPr>
              <a:xfrm>
                <a:off x="7761258" y="4153938"/>
                <a:ext cx="349455" cy="43088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p:sp>
            <p:nvSpPr>
              <p:cNvPr id="8" name="TextBox 7">
                <a:extLst>
                  <a:ext uri="{FF2B5EF4-FFF2-40B4-BE49-F238E27FC236}">
                    <a16:creationId xmlns:a16="http://schemas.microsoft.com/office/drawing/2014/main" id="{AC7B37C6-6B52-1FE0-E7DD-AD14C9F67C4A}"/>
                  </a:ext>
                </a:extLst>
              </p:cNvPr>
              <p:cNvSpPr txBox="1">
                <a:spLocks noRot="1" noChangeAspect="1" noMove="1" noResize="1" noEditPoints="1" noAdjustHandles="1" noChangeArrowheads="1" noChangeShapeType="1" noTextEdit="1"/>
              </p:cNvSpPr>
              <p:nvPr/>
            </p:nvSpPr>
            <p:spPr>
              <a:xfrm>
                <a:off x="7761258" y="4153938"/>
                <a:ext cx="349455" cy="430887"/>
              </a:xfrm>
              <a:prstGeom prst="rect">
                <a:avLst/>
              </a:prstGeom>
              <a:blipFill>
                <a:blip r:embed="rId4"/>
                <a:stretch>
                  <a:fillRect/>
                </a:stretch>
              </a:blipFill>
            </p:spPr>
            <p:txBody>
              <a:bodyPr/>
              <a:lstStyle/>
              <a:p>
                <a:r>
                  <a:rPr lang="zh-CN" altLang="en-US">
                    <a:noFill/>
                  </a:rPr>
                  <a:t> </a:t>
                </a:r>
              </a:p>
            </p:txBody>
          </p:sp>
        </mc:Fallback>
      </mc:AlternateContent>
      <p:sp>
        <p:nvSpPr>
          <p:cNvPr id="64" name="TextBox 63">
            <a:extLst>
              <a:ext uri="{FF2B5EF4-FFF2-40B4-BE49-F238E27FC236}">
                <a16:creationId xmlns:a16="http://schemas.microsoft.com/office/drawing/2014/main" id="{28F8820C-F70C-30D0-684A-FF6DE07C7F21}"/>
              </a:ext>
            </a:extLst>
          </p:cNvPr>
          <p:cNvSpPr txBox="1"/>
          <p:nvPr/>
        </p:nvSpPr>
        <p:spPr>
          <a:xfrm>
            <a:off x="346044" y="6267616"/>
            <a:ext cx="4582024" cy="461665"/>
          </a:xfrm>
          <a:prstGeom prst="rect">
            <a:avLst/>
          </a:prstGeom>
          <a:noFill/>
        </p:spPr>
        <p:txBody>
          <a:bodyPr wrap="none" rtlCol="0">
            <a:spAutoFit/>
          </a:bodyPr>
          <a:lstStyle/>
          <a:p>
            <a:r>
              <a:rPr lang="en-US" sz="2400" dirty="0"/>
              <a:t>P =padding =1, </a:t>
            </a:r>
            <a:r>
              <a:rPr lang="en-US" altLang="zh-CN" sz="2400" dirty="0"/>
              <a:t>matrix </a:t>
            </a:r>
            <a:r>
              <a:rPr lang="en-US" sz="2400" dirty="0"/>
              <a:t>6 x 6 =&gt; 8 x 8</a:t>
            </a:r>
          </a:p>
        </p:txBody>
      </p:sp>
      <p:sp>
        <p:nvSpPr>
          <p:cNvPr id="65" name="TextBox 64">
            <a:extLst>
              <a:ext uri="{FF2B5EF4-FFF2-40B4-BE49-F238E27FC236}">
                <a16:creationId xmlns:a16="http://schemas.microsoft.com/office/drawing/2014/main" id="{A1D631DB-118B-28EC-2037-9E9F1E5F7A46}"/>
              </a:ext>
            </a:extLst>
          </p:cNvPr>
          <p:cNvSpPr txBox="1"/>
          <p:nvPr/>
        </p:nvSpPr>
        <p:spPr>
          <a:xfrm>
            <a:off x="1519238" y="1617867"/>
            <a:ext cx="2024913" cy="461665"/>
          </a:xfrm>
          <a:prstGeom prst="rect">
            <a:avLst/>
          </a:prstGeom>
          <a:noFill/>
        </p:spPr>
        <p:txBody>
          <a:bodyPr wrap="none" rtlCol="0">
            <a:spAutoFit/>
          </a:bodyPr>
          <a:lstStyle/>
          <a:p>
            <a:r>
              <a:rPr lang="en-US" sz="2400" dirty="0"/>
              <a:t>(n+2p) x(n+2p)</a:t>
            </a:r>
          </a:p>
        </p:txBody>
      </p:sp>
      <p:sp>
        <p:nvSpPr>
          <p:cNvPr id="66" name="TextBox 65">
            <a:extLst>
              <a:ext uri="{FF2B5EF4-FFF2-40B4-BE49-F238E27FC236}">
                <a16:creationId xmlns:a16="http://schemas.microsoft.com/office/drawing/2014/main" id="{467047BE-1D4E-C451-98A1-1BD57A060F44}"/>
              </a:ext>
            </a:extLst>
          </p:cNvPr>
          <p:cNvSpPr txBox="1"/>
          <p:nvPr/>
        </p:nvSpPr>
        <p:spPr>
          <a:xfrm>
            <a:off x="6292080" y="2899915"/>
            <a:ext cx="644728" cy="461665"/>
          </a:xfrm>
          <a:prstGeom prst="rect">
            <a:avLst/>
          </a:prstGeom>
          <a:noFill/>
        </p:spPr>
        <p:txBody>
          <a:bodyPr wrap="none" rtlCol="0">
            <a:spAutoFit/>
          </a:bodyPr>
          <a:lstStyle/>
          <a:p>
            <a:r>
              <a:rPr lang="en-US" sz="2400" dirty="0"/>
              <a:t>f x f</a:t>
            </a:r>
          </a:p>
        </p:txBody>
      </p:sp>
      <p:sp>
        <p:nvSpPr>
          <p:cNvPr id="67" name="TextBox 66">
            <a:extLst>
              <a:ext uri="{FF2B5EF4-FFF2-40B4-BE49-F238E27FC236}">
                <a16:creationId xmlns:a16="http://schemas.microsoft.com/office/drawing/2014/main" id="{0C793EE6-F3A7-1465-E890-8A964DCE5256}"/>
              </a:ext>
            </a:extLst>
          </p:cNvPr>
          <p:cNvSpPr txBox="1"/>
          <p:nvPr/>
        </p:nvSpPr>
        <p:spPr>
          <a:xfrm>
            <a:off x="8480150" y="2393122"/>
            <a:ext cx="3016595" cy="461665"/>
          </a:xfrm>
          <a:prstGeom prst="rect">
            <a:avLst/>
          </a:prstGeom>
          <a:noFill/>
        </p:spPr>
        <p:txBody>
          <a:bodyPr wrap="none" rtlCol="0">
            <a:spAutoFit/>
          </a:bodyPr>
          <a:lstStyle/>
          <a:p>
            <a:r>
              <a:rPr lang="en-US" sz="2400" dirty="0"/>
              <a:t>(n+2p-f+1) x(n+2p-f+1)</a:t>
            </a:r>
          </a:p>
        </p:txBody>
      </p:sp>
      <p:grpSp>
        <p:nvGrpSpPr>
          <p:cNvPr id="107" name="Group 106">
            <a:extLst>
              <a:ext uri="{FF2B5EF4-FFF2-40B4-BE49-F238E27FC236}">
                <a16:creationId xmlns:a16="http://schemas.microsoft.com/office/drawing/2014/main" id="{27F64993-8825-2DCC-46E1-786EADF6CA5C}"/>
              </a:ext>
            </a:extLst>
          </p:cNvPr>
          <p:cNvGrpSpPr/>
          <p:nvPr/>
        </p:nvGrpSpPr>
        <p:grpSpPr>
          <a:xfrm>
            <a:off x="413678" y="2119586"/>
            <a:ext cx="4864280" cy="4236764"/>
            <a:chOff x="444501" y="1781288"/>
            <a:chExt cx="4864280" cy="4236764"/>
          </a:xfrm>
        </p:grpSpPr>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B0686B1D-47C6-2238-7CB9-ED8DE145E497}"/>
                    </a:ext>
                  </a:extLst>
                </p:cNvPr>
                <p:cNvSpPr txBox="1"/>
                <p:nvPr/>
              </p:nvSpPr>
              <p:spPr>
                <a:xfrm>
                  <a:off x="4901503" y="3815640"/>
                  <a:ext cx="407278" cy="430887"/>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r>
                          <a:rPr lang="en-CA" sz="2800" b="0" i="1" smtClean="0">
                            <a:latin typeface="Cambria Math" panose="02040503050406030204" pitchFamily="18" charset="0"/>
                          </a:rPr>
                          <m:t>∗</m:t>
                        </m:r>
                      </m:oMath>
                    </m:oMathPara>
                  </a14:m>
                  <a:endParaRPr lang="en-US" sz="2800" dirty="0"/>
                </a:p>
              </p:txBody>
            </p:sp>
          </mc:Choice>
          <mc:Fallback xmlns="">
            <p:sp>
              <p:nvSpPr>
                <p:cNvPr id="7" name="TextBox 6">
                  <a:extLst>
                    <a:ext uri="{FF2B5EF4-FFF2-40B4-BE49-F238E27FC236}">
                      <a16:creationId xmlns:a16="http://schemas.microsoft.com/office/drawing/2014/main" id="{B0686B1D-47C6-2238-7CB9-ED8DE145E497}"/>
                    </a:ext>
                  </a:extLst>
                </p:cNvPr>
                <p:cNvSpPr txBox="1">
                  <a:spLocks noRot="1" noChangeAspect="1" noMove="1" noResize="1" noEditPoints="1" noAdjustHandles="1" noChangeArrowheads="1" noChangeShapeType="1" noTextEdit="1"/>
                </p:cNvSpPr>
                <p:nvPr/>
              </p:nvSpPr>
              <p:spPr>
                <a:xfrm>
                  <a:off x="4901503" y="3815640"/>
                  <a:ext cx="407278" cy="430887"/>
                </a:xfrm>
                <a:prstGeom prst="rect">
                  <a:avLst/>
                </a:prstGeom>
                <a:blipFill>
                  <a:blip r:embed="rId6"/>
                  <a:stretch>
                    <a:fillRect/>
                  </a:stretch>
                </a:blipFill>
              </p:spPr>
              <p:txBody>
                <a:bodyPr/>
                <a:lstStyle/>
                <a:p>
                  <a:r>
                    <a:rPr lang="zh-CN" altLang="en-US">
                      <a:noFill/>
                    </a:rPr>
                    <a:t> </a:t>
                  </a:r>
                </a:p>
              </p:txBody>
            </p:sp>
          </mc:Fallback>
        </mc:AlternateContent>
        <p:cxnSp>
          <p:nvCxnSpPr>
            <p:cNvPr id="10" name="Straight Connector 9">
              <a:extLst>
                <a:ext uri="{FF2B5EF4-FFF2-40B4-BE49-F238E27FC236}">
                  <a16:creationId xmlns:a16="http://schemas.microsoft.com/office/drawing/2014/main" id="{87FB70E5-2805-2A2E-61EF-428C925D7711}"/>
                </a:ext>
              </a:extLst>
            </p:cNvPr>
            <p:cNvCxnSpPr/>
            <p:nvPr/>
          </p:nvCxnSpPr>
          <p:spPr>
            <a:xfrm>
              <a:off x="457200" y="1879600"/>
              <a:ext cx="0" cy="4102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44FCAEF8-D29B-C33D-1078-00F1D7AF4983}"/>
                </a:ext>
              </a:extLst>
            </p:cNvPr>
            <p:cNvCxnSpPr/>
            <p:nvPr/>
          </p:nvCxnSpPr>
          <p:spPr>
            <a:xfrm>
              <a:off x="4825559" y="1841500"/>
              <a:ext cx="0" cy="41021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0D8B573C-6D3D-AEA6-EB1E-6859093FEE7E}"/>
                </a:ext>
              </a:extLst>
            </p:cNvPr>
            <p:cNvCxnSpPr>
              <a:cxnSpLocks/>
            </p:cNvCxnSpPr>
            <p:nvPr/>
          </p:nvCxnSpPr>
          <p:spPr>
            <a:xfrm>
              <a:off x="457200" y="1816100"/>
              <a:ext cx="4368359" cy="2540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8928960-8A68-A38F-53A9-5C1C64E32CDC}"/>
                </a:ext>
              </a:extLst>
            </p:cNvPr>
            <p:cNvCxnSpPr>
              <a:cxnSpLocks/>
            </p:cNvCxnSpPr>
            <p:nvPr/>
          </p:nvCxnSpPr>
          <p:spPr>
            <a:xfrm>
              <a:off x="457200" y="5956300"/>
              <a:ext cx="4355659" cy="0"/>
            </a:xfrm>
            <a:prstGeom prst="line">
              <a:avLst/>
            </a:prstGeom>
            <a:ln w="38100"/>
          </p:spPr>
          <p:style>
            <a:lnRef idx="1">
              <a:schemeClr val="accent1"/>
            </a:lnRef>
            <a:fillRef idx="0">
              <a:schemeClr val="accent1"/>
            </a:fillRef>
            <a:effectRef idx="0">
              <a:schemeClr val="accent1"/>
            </a:effectRef>
            <a:fontRef idx="minor">
              <a:schemeClr val="tx1"/>
            </a:fontRef>
          </p:style>
        </p:cxnSp>
        <p:grpSp>
          <p:nvGrpSpPr>
            <p:cNvPr id="27" name="Group 26">
              <a:extLst>
                <a:ext uri="{FF2B5EF4-FFF2-40B4-BE49-F238E27FC236}">
                  <a16:creationId xmlns:a16="http://schemas.microsoft.com/office/drawing/2014/main" id="{3B50084F-F3D6-A49D-CFE9-54AE4979B51F}"/>
                </a:ext>
              </a:extLst>
            </p:cNvPr>
            <p:cNvGrpSpPr/>
            <p:nvPr/>
          </p:nvGrpSpPr>
          <p:grpSpPr>
            <a:xfrm>
              <a:off x="444501" y="2323325"/>
              <a:ext cx="585955" cy="3108185"/>
              <a:chOff x="444501" y="2323325"/>
              <a:chExt cx="585955" cy="3108185"/>
            </a:xfrm>
          </p:grpSpPr>
          <p:cxnSp>
            <p:nvCxnSpPr>
              <p:cNvPr id="19" name="Straight Connector 18">
                <a:extLst>
                  <a:ext uri="{FF2B5EF4-FFF2-40B4-BE49-F238E27FC236}">
                    <a16:creationId xmlns:a16="http://schemas.microsoft.com/office/drawing/2014/main" id="{7FDF24E0-DA53-DCD9-46EF-D12C8D33A97E}"/>
                  </a:ext>
                </a:extLst>
              </p:cNvPr>
              <p:cNvCxnSpPr>
                <a:cxnSpLocks/>
              </p:cNvCxnSpPr>
              <p:nvPr/>
            </p:nvCxnSpPr>
            <p:spPr>
              <a:xfrm>
                <a:off x="469901" y="23233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9CB479F-6A16-681D-FEC1-5AA36831B341}"/>
                  </a:ext>
                </a:extLst>
              </p:cNvPr>
              <p:cNvCxnSpPr>
                <a:cxnSpLocks/>
              </p:cNvCxnSpPr>
              <p:nvPr/>
            </p:nvCxnSpPr>
            <p:spPr>
              <a:xfrm>
                <a:off x="444502" y="279245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A54A8610-01B8-682E-E88D-B21DC1269463}"/>
                  </a:ext>
                </a:extLst>
              </p:cNvPr>
              <p:cNvCxnSpPr>
                <a:cxnSpLocks/>
              </p:cNvCxnSpPr>
              <p:nvPr/>
            </p:nvCxnSpPr>
            <p:spPr>
              <a:xfrm>
                <a:off x="476690" y="336091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003F8DE3-1021-9E0B-3931-6CC626BB8AE6}"/>
                  </a:ext>
                </a:extLst>
              </p:cNvPr>
              <p:cNvCxnSpPr>
                <a:cxnSpLocks/>
              </p:cNvCxnSpPr>
              <p:nvPr/>
            </p:nvCxnSpPr>
            <p:spPr>
              <a:xfrm>
                <a:off x="444501" y="38600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4D2DF833-E9AE-974F-B1E3-BB82E43F92EC}"/>
                  </a:ext>
                </a:extLst>
              </p:cNvPr>
              <p:cNvCxnSpPr>
                <a:cxnSpLocks/>
              </p:cNvCxnSpPr>
              <p:nvPr/>
            </p:nvCxnSpPr>
            <p:spPr>
              <a:xfrm>
                <a:off x="469901" y="43934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8A61876-2B60-16E2-1C7F-EBA18869BB1A}"/>
                  </a:ext>
                </a:extLst>
              </p:cNvPr>
              <p:cNvCxnSpPr>
                <a:cxnSpLocks/>
              </p:cNvCxnSpPr>
              <p:nvPr/>
            </p:nvCxnSpPr>
            <p:spPr>
              <a:xfrm>
                <a:off x="483479" y="491539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EFAEA13D-74D4-9C8E-ADEB-AC5467D6AC80}"/>
                  </a:ext>
                </a:extLst>
              </p:cNvPr>
              <p:cNvCxnSpPr>
                <a:cxnSpLocks/>
              </p:cNvCxnSpPr>
              <p:nvPr/>
            </p:nvCxnSpPr>
            <p:spPr>
              <a:xfrm>
                <a:off x="469901" y="543151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28" name="Group 27">
              <a:extLst>
                <a:ext uri="{FF2B5EF4-FFF2-40B4-BE49-F238E27FC236}">
                  <a16:creationId xmlns:a16="http://schemas.microsoft.com/office/drawing/2014/main" id="{64C8FEFA-B7EB-8912-91FE-925D2A747BA7}"/>
                </a:ext>
              </a:extLst>
            </p:cNvPr>
            <p:cNvGrpSpPr/>
            <p:nvPr/>
          </p:nvGrpSpPr>
          <p:grpSpPr>
            <a:xfrm>
              <a:off x="4296880" y="2336412"/>
              <a:ext cx="585955" cy="3108185"/>
              <a:chOff x="444501" y="2323325"/>
              <a:chExt cx="585955" cy="3108185"/>
            </a:xfrm>
          </p:grpSpPr>
          <p:cxnSp>
            <p:nvCxnSpPr>
              <p:cNvPr id="29" name="Straight Connector 28">
                <a:extLst>
                  <a:ext uri="{FF2B5EF4-FFF2-40B4-BE49-F238E27FC236}">
                    <a16:creationId xmlns:a16="http://schemas.microsoft.com/office/drawing/2014/main" id="{E8A4F4B1-76B8-889C-8782-106D45A8E67C}"/>
                  </a:ext>
                </a:extLst>
              </p:cNvPr>
              <p:cNvCxnSpPr>
                <a:cxnSpLocks/>
              </p:cNvCxnSpPr>
              <p:nvPr/>
            </p:nvCxnSpPr>
            <p:spPr>
              <a:xfrm>
                <a:off x="469901" y="23233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891E7DC7-0581-EA2B-B842-9D8701A7FBA6}"/>
                  </a:ext>
                </a:extLst>
              </p:cNvPr>
              <p:cNvCxnSpPr>
                <a:cxnSpLocks/>
              </p:cNvCxnSpPr>
              <p:nvPr/>
            </p:nvCxnSpPr>
            <p:spPr>
              <a:xfrm>
                <a:off x="444502" y="279245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4BAD9160-BBB9-70AD-793E-5DDD07D4E125}"/>
                  </a:ext>
                </a:extLst>
              </p:cNvPr>
              <p:cNvCxnSpPr>
                <a:cxnSpLocks/>
              </p:cNvCxnSpPr>
              <p:nvPr/>
            </p:nvCxnSpPr>
            <p:spPr>
              <a:xfrm>
                <a:off x="476690" y="336091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D33A2D42-ABE0-EF92-6A71-252B25FC0D89}"/>
                  </a:ext>
                </a:extLst>
              </p:cNvPr>
              <p:cNvCxnSpPr>
                <a:cxnSpLocks/>
              </p:cNvCxnSpPr>
              <p:nvPr/>
            </p:nvCxnSpPr>
            <p:spPr>
              <a:xfrm>
                <a:off x="444501" y="38600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DD27E30C-D06D-E1F5-905C-541665833795}"/>
                  </a:ext>
                </a:extLst>
              </p:cNvPr>
              <p:cNvCxnSpPr>
                <a:cxnSpLocks/>
              </p:cNvCxnSpPr>
              <p:nvPr/>
            </p:nvCxnSpPr>
            <p:spPr>
              <a:xfrm>
                <a:off x="469901" y="43934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ED79B398-F851-4C1D-C4EF-5EB7BECF91E7}"/>
                  </a:ext>
                </a:extLst>
              </p:cNvPr>
              <p:cNvCxnSpPr>
                <a:cxnSpLocks/>
              </p:cNvCxnSpPr>
              <p:nvPr/>
            </p:nvCxnSpPr>
            <p:spPr>
              <a:xfrm>
                <a:off x="483479" y="491539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40C8AD0-A28A-D9D3-8035-A191358A459E}"/>
                  </a:ext>
                </a:extLst>
              </p:cNvPr>
              <p:cNvCxnSpPr>
                <a:cxnSpLocks/>
              </p:cNvCxnSpPr>
              <p:nvPr/>
            </p:nvCxnSpPr>
            <p:spPr>
              <a:xfrm>
                <a:off x="469901" y="543151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8295817-72E6-F82E-65C9-4AEF4EC47A7B}"/>
                </a:ext>
              </a:extLst>
            </p:cNvPr>
            <p:cNvGrpSpPr/>
            <p:nvPr/>
          </p:nvGrpSpPr>
          <p:grpSpPr>
            <a:xfrm rot="16200000">
              <a:off x="2383548" y="427877"/>
              <a:ext cx="579166" cy="3285987"/>
              <a:chOff x="444501" y="2272525"/>
              <a:chExt cx="579166" cy="3285987"/>
            </a:xfrm>
          </p:grpSpPr>
          <p:cxnSp>
            <p:nvCxnSpPr>
              <p:cNvPr id="37" name="Straight Connector 36">
                <a:extLst>
                  <a:ext uri="{FF2B5EF4-FFF2-40B4-BE49-F238E27FC236}">
                    <a16:creationId xmlns:a16="http://schemas.microsoft.com/office/drawing/2014/main" id="{D77CCBED-4823-C731-11A3-36A409B19B7A}"/>
                  </a:ext>
                </a:extLst>
              </p:cNvPr>
              <p:cNvCxnSpPr>
                <a:cxnSpLocks/>
              </p:cNvCxnSpPr>
              <p:nvPr/>
            </p:nvCxnSpPr>
            <p:spPr>
              <a:xfrm>
                <a:off x="469901" y="22725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7C26B399-1988-6C39-15D8-C05ED0752204}"/>
                  </a:ext>
                </a:extLst>
              </p:cNvPr>
              <p:cNvCxnSpPr>
                <a:cxnSpLocks/>
              </p:cNvCxnSpPr>
              <p:nvPr/>
            </p:nvCxnSpPr>
            <p:spPr>
              <a:xfrm>
                <a:off x="457202" y="279245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88A5DECD-3F30-6CCC-6B1A-A007A549DBA1}"/>
                  </a:ext>
                </a:extLst>
              </p:cNvPr>
              <p:cNvCxnSpPr>
                <a:cxnSpLocks/>
              </p:cNvCxnSpPr>
              <p:nvPr/>
            </p:nvCxnSpPr>
            <p:spPr>
              <a:xfrm>
                <a:off x="476690" y="336091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4B323BDB-151B-6DB2-27B1-3E4E05FA65DA}"/>
                  </a:ext>
                </a:extLst>
              </p:cNvPr>
              <p:cNvCxnSpPr>
                <a:cxnSpLocks/>
              </p:cNvCxnSpPr>
              <p:nvPr/>
            </p:nvCxnSpPr>
            <p:spPr>
              <a:xfrm>
                <a:off x="444501" y="39108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BC49586F-7259-C961-0B9B-9611C83D69E6}"/>
                  </a:ext>
                </a:extLst>
              </p:cNvPr>
              <p:cNvCxnSpPr>
                <a:cxnSpLocks/>
              </p:cNvCxnSpPr>
              <p:nvPr/>
            </p:nvCxnSpPr>
            <p:spPr>
              <a:xfrm>
                <a:off x="469901" y="44823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CBF8761B-03B7-460B-D12B-85176D6B2332}"/>
                  </a:ext>
                </a:extLst>
              </p:cNvPr>
              <p:cNvCxnSpPr>
                <a:cxnSpLocks/>
              </p:cNvCxnSpPr>
              <p:nvPr/>
            </p:nvCxnSpPr>
            <p:spPr>
              <a:xfrm>
                <a:off x="458079" y="5016996"/>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474B338A-6961-B7FB-F524-012323455E99}"/>
                  </a:ext>
                </a:extLst>
              </p:cNvPr>
              <p:cNvCxnSpPr>
                <a:cxnSpLocks/>
              </p:cNvCxnSpPr>
              <p:nvPr/>
            </p:nvCxnSpPr>
            <p:spPr>
              <a:xfrm>
                <a:off x="444501" y="5558512"/>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5C34EAF5-C86F-0B38-D8F8-4880DB17EEB6}"/>
                </a:ext>
              </a:extLst>
            </p:cNvPr>
            <p:cNvGrpSpPr/>
            <p:nvPr/>
          </p:nvGrpSpPr>
          <p:grpSpPr>
            <a:xfrm rot="16200000">
              <a:off x="2380152" y="4082082"/>
              <a:ext cx="585955" cy="3285986"/>
              <a:chOff x="444501" y="2272525"/>
              <a:chExt cx="585955" cy="3285986"/>
            </a:xfrm>
          </p:grpSpPr>
          <p:cxnSp>
            <p:nvCxnSpPr>
              <p:cNvPr id="45" name="Straight Connector 44">
                <a:extLst>
                  <a:ext uri="{FF2B5EF4-FFF2-40B4-BE49-F238E27FC236}">
                    <a16:creationId xmlns:a16="http://schemas.microsoft.com/office/drawing/2014/main" id="{C34F07A1-D0DD-DBBC-EA22-12ED015EFAB3}"/>
                  </a:ext>
                </a:extLst>
              </p:cNvPr>
              <p:cNvCxnSpPr>
                <a:cxnSpLocks/>
              </p:cNvCxnSpPr>
              <p:nvPr/>
            </p:nvCxnSpPr>
            <p:spPr>
              <a:xfrm>
                <a:off x="469901" y="22725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E284E3-5FD4-D170-14DA-48D9A2E9B4DA}"/>
                  </a:ext>
                </a:extLst>
              </p:cNvPr>
              <p:cNvCxnSpPr>
                <a:cxnSpLocks/>
              </p:cNvCxnSpPr>
              <p:nvPr/>
            </p:nvCxnSpPr>
            <p:spPr>
              <a:xfrm>
                <a:off x="457202" y="2792450"/>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0D9840B2-E84B-D1DC-BBFC-D2F1D0922725}"/>
                  </a:ext>
                </a:extLst>
              </p:cNvPr>
              <p:cNvCxnSpPr>
                <a:cxnSpLocks/>
              </p:cNvCxnSpPr>
              <p:nvPr/>
            </p:nvCxnSpPr>
            <p:spPr>
              <a:xfrm>
                <a:off x="476690" y="336091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8" name="Straight Connector 47">
                <a:extLst>
                  <a:ext uri="{FF2B5EF4-FFF2-40B4-BE49-F238E27FC236}">
                    <a16:creationId xmlns:a16="http://schemas.microsoft.com/office/drawing/2014/main" id="{D820A20F-1844-9A8A-1237-6F5BB6FAFF13}"/>
                  </a:ext>
                </a:extLst>
              </p:cNvPr>
              <p:cNvCxnSpPr>
                <a:cxnSpLocks/>
              </p:cNvCxnSpPr>
              <p:nvPr/>
            </p:nvCxnSpPr>
            <p:spPr>
              <a:xfrm>
                <a:off x="444501" y="39108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D6293EF6-4211-6E5E-B179-67C129DF463C}"/>
                  </a:ext>
                </a:extLst>
              </p:cNvPr>
              <p:cNvCxnSpPr>
                <a:cxnSpLocks/>
              </p:cNvCxnSpPr>
              <p:nvPr/>
            </p:nvCxnSpPr>
            <p:spPr>
              <a:xfrm>
                <a:off x="469901" y="448232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7845DDA-92B3-B2D1-568B-8BB17C55F4F7}"/>
                  </a:ext>
                </a:extLst>
              </p:cNvPr>
              <p:cNvCxnSpPr>
                <a:cxnSpLocks/>
              </p:cNvCxnSpPr>
              <p:nvPr/>
            </p:nvCxnSpPr>
            <p:spPr>
              <a:xfrm>
                <a:off x="483479" y="5016995"/>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5CB01133-E7EE-8802-7317-F29F9B100BC8}"/>
                  </a:ext>
                </a:extLst>
              </p:cNvPr>
              <p:cNvCxnSpPr>
                <a:cxnSpLocks/>
              </p:cNvCxnSpPr>
              <p:nvPr/>
            </p:nvCxnSpPr>
            <p:spPr>
              <a:xfrm>
                <a:off x="469901" y="5558511"/>
                <a:ext cx="546977" cy="0"/>
              </a:xfrm>
              <a:prstGeom prst="line">
                <a:avLst/>
              </a:prstGeom>
              <a:ln w="38100"/>
            </p:spPr>
            <p:style>
              <a:lnRef idx="1">
                <a:schemeClr val="accent1"/>
              </a:lnRef>
              <a:fillRef idx="0">
                <a:schemeClr val="accent1"/>
              </a:fillRef>
              <a:effectRef idx="0">
                <a:schemeClr val="accent1"/>
              </a:effectRef>
              <a:fontRef idx="minor">
                <a:schemeClr val="tx1"/>
              </a:fontRef>
            </p:style>
          </p:cxnSp>
        </p:grpSp>
        <p:sp>
          <p:nvSpPr>
            <p:cNvPr id="69" name="TextBox 68">
              <a:extLst>
                <a:ext uri="{FF2B5EF4-FFF2-40B4-BE49-F238E27FC236}">
                  <a16:creationId xmlns:a16="http://schemas.microsoft.com/office/drawing/2014/main" id="{A22A762D-C915-2574-0E5F-3F6ACDA98A96}"/>
                </a:ext>
              </a:extLst>
            </p:cNvPr>
            <p:cNvSpPr txBox="1"/>
            <p:nvPr/>
          </p:nvSpPr>
          <p:spPr>
            <a:xfrm>
              <a:off x="1086289" y="1866900"/>
              <a:ext cx="184731" cy="461665"/>
            </a:xfrm>
            <a:prstGeom prst="rect">
              <a:avLst/>
            </a:prstGeom>
            <a:noFill/>
          </p:spPr>
          <p:txBody>
            <a:bodyPr wrap="none" rtlCol="0">
              <a:spAutoFit/>
            </a:bodyPr>
            <a:lstStyle/>
            <a:p>
              <a:endParaRPr lang="en-US" sz="2400" dirty="0"/>
            </a:p>
          </p:txBody>
        </p:sp>
      </p:grpSp>
      <p:graphicFrame>
        <p:nvGraphicFramePr>
          <p:cNvPr id="70" name="Table 8">
            <a:extLst>
              <a:ext uri="{FF2B5EF4-FFF2-40B4-BE49-F238E27FC236}">
                <a16:creationId xmlns:a16="http://schemas.microsoft.com/office/drawing/2014/main" id="{2650B038-450A-F807-0EDD-6FF63CC0C940}"/>
              </a:ext>
            </a:extLst>
          </p:cNvPr>
          <p:cNvGraphicFramePr>
            <a:graphicFrameLocks/>
          </p:cNvGraphicFramePr>
          <p:nvPr>
            <p:extLst>
              <p:ext uri="{D42A27DB-BD31-4B8C-83A1-F6EECF244321}">
                <p14:modId xmlns:p14="http://schemas.microsoft.com/office/powerpoint/2010/main" val="3598827834"/>
              </p:ext>
            </p:extLst>
          </p:nvPr>
        </p:nvGraphicFramePr>
        <p:xfrm>
          <a:off x="8402514" y="2973902"/>
          <a:ext cx="3587664" cy="3108960"/>
        </p:xfrm>
        <a:graphic>
          <a:graphicData uri="http://schemas.openxmlformats.org/drawingml/2006/table">
            <a:tbl>
              <a:tblPr firstRow="1" bandRow="1">
                <a:tableStyleId>{5940675A-B579-460E-94D1-54222C63F5DA}</a:tableStyleId>
              </a:tblPr>
              <a:tblGrid>
                <a:gridCol w="597944">
                  <a:extLst>
                    <a:ext uri="{9D8B030D-6E8A-4147-A177-3AD203B41FA5}">
                      <a16:colId xmlns:a16="http://schemas.microsoft.com/office/drawing/2014/main" val="2471437838"/>
                    </a:ext>
                  </a:extLst>
                </a:gridCol>
                <a:gridCol w="597944">
                  <a:extLst>
                    <a:ext uri="{9D8B030D-6E8A-4147-A177-3AD203B41FA5}">
                      <a16:colId xmlns:a16="http://schemas.microsoft.com/office/drawing/2014/main" val="4254794061"/>
                    </a:ext>
                  </a:extLst>
                </a:gridCol>
                <a:gridCol w="597944">
                  <a:extLst>
                    <a:ext uri="{9D8B030D-6E8A-4147-A177-3AD203B41FA5}">
                      <a16:colId xmlns:a16="http://schemas.microsoft.com/office/drawing/2014/main" val="3296321481"/>
                    </a:ext>
                  </a:extLst>
                </a:gridCol>
                <a:gridCol w="597944">
                  <a:extLst>
                    <a:ext uri="{9D8B030D-6E8A-4147-A177-3AD203B41FA5}">
                      <a16:colId xmlns:a16="http://schemas.microsoft.com/office/drawing/2014/main" val="2684408139"/>
                    </a:ext>
                  </a:extLst>
                </a:gridCol>
                <a:gridCol w="597944">
                  <a:extLst>
                    <a:ext uri="{9D8B030D-6E8A-4147-A177-3AD203B41FA5}">
                      <a16:colId xmlns:a16="http://schemas.microsoft.com/office/drawing/2014/main" val="1043152028"/>
                    </a:ext>
                  </a:extLst>
                </a:gridCol>
                <a:gridCol w="597944">
                  <a:extLst>
                    <a:ext uri="{9D8B030D-6E8A-4147-A177-3AD203B41FA5}">
                      <a16:colId xmlns:a16="http://schemas.microsoft.com/office/drawing/2014/main" val="2063554531"/>
                    </a:ext>
                  </a:extLst>
                </a:gridCol>
              </a:tblGrid>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2942916105"/>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446499360"/>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214812796"/>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530532713"/>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095325727"/>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4245982981"/>
                  </a:ext>
                </a:extLst>
              </a:tr>
            </a:tbl>
          </a:graphicData>
        </a:graphic>
      </p:graphicFrame>
      <p:graphicFrame>
        <p:nvGraphicFramePr>
          <p:cNvPr id="108" name="Table 8">
            <a:extLst>
              <a:ext uri="{FF2B5EF4-FFF2-40B4-BE49-F238E27FC236}">
                <a16:creationId xmlns:a16="http://schemas.microsoft.com/office/drawing/2014/main" id="{713B475E-D797-FC50-06DA-4452155FEEF8}"/>
              </a:ext>
            </a:extLst>
          </p:cNvPr>
          <p:cNvGraphicFramePr>
            <a:graphicFrameLocks/>
          </p:cNvGraphicFramePr>
          <p:nvPr>
            <p:extLst>
              <p:ext uri="{D42A27DB-BD31-4B8C-83A1-F6EECF244321}">
                <p14:modId xmlns:p14="http://schemas.microsoft.com/office/powerpoint/2010/main" val="3815098340"/>
              </p:ext>
            </p:extLst>
          </p:nvPr>
        </p:nvGraphicFramePr>
        <p:xfrm>
          <a:off x="973355" y="2669594"/>
          <a:ext cx="3327402" cy="3108960"/>
        </p:xfrm>
        <a:graphic>
          <a:graphicData uri="http://schemas.openxmlformats.org/drawingml/2006/table">
            <a:tbl>
              <a:tblPr firstRow="1" bandRow="1">
                <a:tableStyleId>{5940675A-B579-460E-94D1-54222C63F5DA}</a:tableStyleId>
              </a:tblPr>
              <a:tblGrid>
                <a:gridCol w="545222">
                  <a:extLst>
                    <a:ext uri="{9D8B030D-6E8A-4147-A177-3AD203B41FA5}">
                      <a16:colId xmlns:a16="http://schemas.microsoft.com/office/drawing/2014/main" val="2471437838"/>
                    </a:ext>
                  </a:extLst>
                </a:gridCol>
                <a:gridCol w="563912">
                  <a:extLst>
                    <a:ext uri="{9D8B030D-6E8A-4147-A177-3AD203B41FA5}">
                      <a16:colId xmlns:a16="http://schemas.microsoft.com/office/drawing/2014/main" val="4254794061"/>
                    </a:ext>
                  </a:extLst>
                </a:gridCol>
                <a:gridCol w="554567">
                  <a:extLst>
                    <a:ext uri="{9D8B030D-6E8A-4147-A177-3AD203B41FA5}">
                      <a16:colId xmlns:a16="http://schemas.microsoft.com/office/drawing/2014/main" val="3296321481"/>
                    </a:ext>
                  </a:extLst>
                </a:gridCol>
                <a:gridCol w="554567">
                  <a:extLst>
                    <a:ext uri="{9D8B030D-6E8A-4147-A177-3AD203B41FA5}">
                      <a16:colId xmlns:a16="http://schemas.microsoft.com/office/drawing/2014/main" val="2684408139"/>
                    </a:ext>
                  </a:extLst>
                </a:gridCol>
                <a:gridCol w="554567">
                  <a:extLst>
                    <a:ext uri="{9D8B030D-6E8A-4147-A177-3AD203B41FA5}">
                      <a16:colId xmlns:a16="http://schemas.microsoft.com/office/drawing/2014/main" val="1043152028"/>
                    </a:ext>
                  </a:extLst>
                </a:gridCol>
                <a:gridCol w="554567">
                  <a:extLst>
                    <a:ext uri="{9D8B030D-6E8A-4147-A177-3AD203B41FA5}">
                      <a16:colId xmlns:a16="http://schemas.microsoft.com/office/drawing/2014/main" val="2063554531"/>
                    </a:ext>
                  </a:extLst>
                </a:gridCol>
              </a:tblGrid>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2942916105"/>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446499360"/>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214812796"/>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530532713"/>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3095325727"/>
                  </a:ext>
                </a:extLst>
              </a:tr>
              <a:tr h="432012">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tc>
                  <a:txBody>
                    <a:bodyPr/>
                    <a:lstStyle/>
                    <a:p>
                      <a:pPr algn="ctr"/>
                      <a:endParaRPr lang="en-US" sz="2800" dirty="0"/>
                    </a:p>
                  </a:txBody>
                  <a:tcPr>
                    <a:noFill/>
                  </a:tcPr>
                </a:tc>
                <a:extLst>
                  <a:ext uri="{0D108BD9-81ED-4DB2-BD59-A6C34878D82A}">
                    <a16:rowId xmlns:a16="http://schemas.microsoft.com/office/drawing/2014/main" val="4245982981"/>
                  </a:ext>
                </a:extLst>
              </a:tr>
            </a:tbl>
          </a:graphicData>
        </a:graphic>
      </p:graphicFrame>
      <p:sp>
        <p:nvSpPr>
          <p:cNvPr id="3" name="Slide Number Placeholder 2">
            <a:extLst>
              <a:ext uri="{FF2B5EF4-FFF2-40B4-BE49-F238E27FC236}">
                <a16:creationId xmlns:a16="http://schemas.microsoft.com/office/drawing/2014/main" id="{09B0CBC6-77DC-2B4A-364E-0892CD1D7E1F}"/>
              </a:ext>
            </a:extLst>
          </p:cNvPr>
          <p:cNvSpPr>
            <a:spLocks noGrp="1"/>
          </p:cNvSpPr>
          <p:nvPr>
            <p:ph type="sldNum" sz="quarter" idx="12"/>
          </p:nvPr>
        </p:nvSpPr>
        <p:spPr/>
        <p:txBody>
          <a:bodyPr/>
          <a:lstStyle/>
          <a:p>
            <a:fld id="{998FC6E2-3800-4EB0-A18D-3856D6660061}" type="slidenum">
              <a:rPr lang="en-US" smtClean="0"/>
              <a:t>14</a:t>
            </a:fld>
            <a:endParaRPr lang="en-US"/>
          </a:p>
        </p:txBody>
      </p:sp>
      <p:sp>
        <p:nvSpPr>
          <p:cNvPr id="9" name="Title 1">
            <a:extLst>
              <a:ext uri="{FF2B5EF4-FFF2-40B4-BE49-F238E27FC236}">
                <a16:creationId xmlns:a16="http://schemas.microsoft.com/office/drawing/2014/main" id="{2134962A-BA22-9A51-B569-938D4ADC1A07}"/>
              </a:ext>
            </a:extLst>
          </p:cNvPr>
          <p:cNvSpPr>
            <a:spLocks noGrp="1"/>
          </p:cNvSpPr>
          <p:nvPr>
            <p:ph type="title"/>
          </p:nvPr>
        </p:nvSpPr>
        <p:spPr>
          <a:xfrm>
            <a:off x="838200" y="365125"/>
            <a:ext cx="10515600" cy="1325563"/>
          </a:xfrm>
        </p:spPr>
        <p:txBody>
          <a:bodyPr/>
          <a:lstStyle/>
          <a:p>
            <a:r>
              <a:rPr lang="en-CA" altLang="zh-CN" dirty="0"/>
              <a:t>Padding</a:t>
            </a:r>
            <a:endParaRPr lang="zh-CN" altLang="en-US" dirty="0"/>
          </a:p>
        </p:txBody>
      </p:sp>
      <p:pic>
        <p:nvPicPr>
          <p:cNvPr id="14" name="Picture 13" descr="Shape&#10;&#10;Description automatically generated with medium confidence">
            <a:extLst>
              <a:ext uri="{FF2B5EF4-FFF2-40B4-BE49-F238E27FC236}">
                <a16:creationId xmlns:a16="http://schemas.microsoft.com/office/drawing/2014/main" id="{BAE960C7-38B4-3ACC-F789-C9F63151C48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6758428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7"/>
                                        </p:tgtEl>
                                        <p:attrNameLst>
                                          <p:attrName>style.visibility</p:attrName>
                                        </p:attrNameLst>
                                      </p:cBhvr>
                                      <p:to>
                                        <p:strVal val="visible"/>
                                      </p:to>
                                    </p:set>
                                    <p:anim calcmode="lin" valueType="num">
                                      <p:cBhvr additive="base">
                                        <p:cTn id="7" dur="500" fill="hold"/>
                                        <p:tgtEl>
                                          <p:spTgt spid="107"/>
                                        </p:tgtEl>
                                        <p:attrNameLst>
                                          <p:attrName>ppt_x</p:attrName>
                                        </p:attrNameLst>
                                      </p:cBhvr>
                                      <p:tavLst>
                                        <p:tav tm="0">
                                          <p:val>
                                            <p:strVal val="#ppt_x"/>
                                          </p:val>
                                        </p:tav>
                                        <p:tav tm="100000">
                                          <p:val>
                                            <p:strVal val="#ppt_x"/>
                                          </p:val>
                                        </p:tav>
                                      </p:tavLst>
                                    </p:anim>
                                    <p:anim calcmode="lin" valueType="num">
                                      <p:cBhvr additive="base">
                                        <p:cTn id="8"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BA476A7-2D9E-DD49-C4B2-A4CB53126B4E}"/>
              </a:ext>
            </a:extLst>
          </p:cNvPr>
          <p:cNvSpPr>
            <a:spLocks noGrp="1"/>
          </p:cNvSpPr>
          <p:nvPr>
            <p:ph type="title"/>
          </p:nvPr>
        </p:nvSpPr>
        <p:spPr/>
        <p:txBody>
          <a:bodyPr/>
          <a:lstStyle/>
          <a:p>
            <a:r>
              <a:rPr lang="en-CA" altLang="zh-CN" dirty="0"/>
              <a:t>Max polling</a:t>
            </a:r>
            <a:endParaRPr lang="zh-CN" altLang="en-US" dirty="0"/>
          </a:p>
        </p:txBody>
      </p:sp>
      <p:sp>
        <p:nvSpPr>
          <p:cNvPr id="4" name="Slide Number Placeholder 3">
            <a:extLst>
              <a:ext uri="{FF2B5EF4-FFF2-40B4-BE49-F238E27FC236}">
                <a16:creationId xmlns:a16="http://schemas.microsoft.com/office/drawing/2014/main" id="{EE847281-6284-5F51-A883-35A373522867}"/>
              </a:ext>
            </a:extLst>
          </p:cNvPr>
          <p:cNvSpPr>
            <a:spLocks noGrp="1"/>
          </p:cNvSpPr>
          <p:nvPr>
            <p:ph type="sldNum" sz="quarter" idx="12"/>
          </p:nvPr>
        </p:nvSpPr>
        <p:spPr/>
        <p:txBody>
          <a:bodyPr/>
          <a:lstStyle/>
          <a:p>
            <a:fld id="{998FC6E2-3800-4EB0-A18D-3856D6660061}" type="slidenum">
              <a:rPr lang="en-US" smtClean="0"/>
              <a:t>15</a:t>
            </a:fld>
            <a:endParaRPr lang="en-US"/>
          </a:p>
        </p:txBody>
      </p:sp>
      <p:sp>
        <p:nvSpPr>
          <p:cNvPr id="6" name="TextBox 5">
            <a:extLst>
              <a:ext uri="{FF2B5EF4-FFF2-40B4-BE49-F238E27FC236}">
                <a16:creationId xmlns:a16="http://schemas.microsoft.com/office/drawing/2014/main" id="{29A77E44-33CA-831D-79D3-BD6045F96AF6}"/>
              </a:ext>
            </a:extLst>
          </p:cNvPr>
          <p:cNvSpPr txBox="1"/>
          <p:nvPr/>
        </p:nvSpPr>
        <p:spPr>
          <a:xfrm>
            <a:off x="434076" y="2109152"/>
            <a:ext cx="5492973" cy="3416320"/>
          </a:xfrm>
          <a:prstGeom prst="rect">
            <a:avLst/>
          </a:prstGeom>
          <a:noFill/>
        </p:spPr>
        <p:txBody>
          <a:bodyPr wrap="square">
            <a:spAutoFit/>
          </a:bodyPr>
          <a:lstStyle/>
          <a:p>
            <a:r>
              <a:rPr lang="en-CA" sz="2400" b="1" i="0" dirty="0">
                <a:solidFill>
                  <a:srgbClr val="212529"/>
                </a:solidFill>
                <a:effectLst/>
              </a:rPr>
              <a:t>Max Pooling</a:t>
            </a:r>
            <a:r>
              <a:rPr lang="en-CA" sz="2400" b="0" i="0" dirty="0">
                <a:solidFill>
                  <a:srgbClr val="212529"/>
                </a:solidFill>
                <a:effectLst/>
              </a:rPr>
              <a:t> is a pooling operation that calculates the maximum value for patches of a feature map and uses it to create a down sampled (pooled) feature map. It is usually used after a convolutional layer. It adds a small amount of translation invariance - meaning translating the image by a small amount does not significantly affect the values of most pooled outputs.</a:t>
            </a:r>
            <a:endParaRPr lang="zh-CN" altLang="en-US" sz="2400" dirty="0"/>
          </a:p>
        </p:txBody>
      </p:sp>
      <p:grpSp>
        <p:nvGrpSpPr>
          <p:cNvPr id="26" name="Group 25">
            <a:extLst>
              <a:ext uri="{FF2B5EF4-FFF2-40B4-BE49-F238E27FC236}">
                <a16:creationId xmlns:a16="http://schemas.microsoft.com/office/drawing/2014/main" id="{C69B5EA7-8DBC-29EE-46D8-60DBF44D9FCC}"/>
              </a:ext>
            </a:extLst>
          </p:cNvPr>
          <p:cNvGrpSpPr/>
          <p:nvPr/>
        </p:nvGrpSpPr>
        <p:grpSpPr>
          <a:xfrm>
            <a:off x="6340982" y="873170"/>
            <a:ext cx="5416942" cy="5284375"/>
            <a:chOff x="6186074" y="554672"/>
            <a:chExt cx="5416942" cy="5284375"/>
          </a:xfrm>
        </p:grpSpPr>
        <p:graphicFrame>
          <p:nvGraphicFramePr>
            <p:cNvPr id="8" name="Table 8">
              <a:extLst>
                <a:ext uri="{FF2B5EF4-FFF2-40B4-BE49-F238E27FC236}">
                  <a16:creationId xmlns:a16="http://schemas.microsoft.com/office/drawing/2014/main" id="{EC23A587-58A8-1C34-DF70-A863C7CB7B47}"/>
                </a:ext>
              </a:extLst>
            </p:cNvPr>
            <p:cNvGraphicFramePr>
              <a:graphicFrameLocks/>
            </p:cNvGraphicFramePr>
            <p:nvPr>
              <p:extLst>
                <p:ext uri="{D42A27DB-BD31-4B8C-83A1-F6EECF244321}">
                  <p14:modId xmlns:p14="http://schemas.microsoft.com/office/powerpoint/2010/main" val="2891742858"/>
                </p:ext>
              </p:extLst>
            </p:nvPr>
          </p:nvGraphicFramePr>
          <p:xfrm>
            <a:off x="6186074" y="554672"/>
            <a:ext cx="3587664" cy="3108960"/>
          </p:xfrm>
          <a:graphic>
            <a:graphicData uri="http://schemas.openxmlformats.org/drawingml/2006/table">
              <a:tbl>
                <a:tblPr firstRow="1" bandRow="1">
                  <a:tableStyleId>{5940675A-B579-460E-94D1-54222C63F5DA}</a:tableStyleId>
                </a:tblPr>
                <a:tblGrid>
                  <a:gridCol w="597944">
                    <a:extLst>
                      <a:ext uri="{9D8B030D-6E8A-4147-A177-3AD203B41FA5}">
                        <a16:colId xmlns:a16="http://schemas.microsoft.com/office/drawing/2014/main" val="2471437838"/>
                      </a:ext>
                    </a:extLst>
                  </a:gridCol>
                  <a:gridCol w="597944">
                    <a:extLst>
                      <a:ext uri="{9D8B030D-6E8A-4147-A177-3AD203B41FA5}">
                        <a16:colId xmlns:a16="http://schemas.microsoft.com/office/drawing/2014/main" val="4254794061"/>
                      </a:ext>
                    </a:extLst>
                  </a:gridCol>
                  <a:gridCol w="597944">
                    <a:extLst>
                      <a:ext uri="{9D8B030D-6E8A-4147-A177-3AD203B41FA5}">
                        <a16:colId xmlns:a16="http://schemas.microsoft.com/office/drawing/2014/main" val="3296321481"/>
                      </a:ext>
                    </a:extLst>
                  </a:gridCol>
                  <a:gridCol w="597944">
                    <a:extLst>
                      <a:ext uri="{9D8B030D-6E8A-4147-A177-3AD203B41FA5}">
                        <a16:colId xmlns:a16="http://schemas.microsoft.com/office/drawing/2014/main" val="2684408139"/>
                      </a:ext>
                    </a:extLst>
                  </a:gridCol>
                  <a:gridCol w="597944">
                    <a:extLst>
                      <a:ext uri="{9D8B030D-6E8A-4147-A177-3AD203B41FA5}">
                        <a16:colId xmlns:a16="http://schemas.microsoft.com/office/drawing/2014/main" val="1043152028"/>
                      </a:ext>
                    </a:extLst>
                  </a:gridCol>
                  <a:gridCol w="597944">
                    <a:extLst>
                      <a:ext uri="{9D8B030D-6E8A-4147-A177-3AD203B41FA5}">
                        <a16:colId xmlns:a16="http://schemas.microsoft.com/office/drawing/2014/main" val="2063554531"/>
                      </a:ext>
                    </a:extLst>
                  </a:gridCol>
                </a:tblGrid>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2942916105"/>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446499360"/>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214812796"/>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530532713"/>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095325727"/>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4245982981"/>
                    </a:ext>
                  </a:extLst>
                </a:tr>
              </a:tbl>
            </a:graphicData>
          </a:graphic>
        </p:graphicFrame>
        <p:sp>
          <p:nvSpPr>
            <p:cNvPr id="10" name="Rectangle 9">
              <a:extLst>
                <a:ext uri="{FF2B5EF4-FFF2-40B4-BE49-F238E27FC236}">
                  <a16:creationId xmlns:a16="http://schemas.microsoft.com/office/drawing/2014/main" id="{5C1DB147-DFC2-C222-5708-3AB7B2F37D2B}"/>
                </a:ext>
              </a:extLst>
            </p:cNvPr>
            <p:cNvSpPr/>
            <p:nvPr/>
          </p:nvSpPr>
          <p:spPr>
            <a:xfrm>
              <a:off x="6186074" y="554672"/>
              <a:ext cx="1193549" cy="1045447"/>
            </a:xfrm>
            <a:prstGeom prst="rect">
              <a:avLst/>
            </a:prstGeom>
            <a:noFill/>
            <a:ln w="38100">
              <a:solidFill>
                <a:srgbClr val="FF99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1" name="TextBox 10">
              <a:extLst>
                <a:ext uri="{FF2B5EF4-FFF2-40B4-BE49-F238E27FC236}">
                  <a16:creationId xmlns:a16="http://schemas.microsoft.com/office/drawing/2014/main" id="{84712008-0A5E-125C-AD45-7E1E26FA6685}"/>
                </a:ext>
              </a:extLst>
            </p:cNvPr>
            <p:cNvSpPr txBox="1"/>
            <p:nvPr/>
          </p:nvSpPr>
          <p:spPr>
            <a:xfrm>
              <a:off x="6782848" y="677619"/>
              <a:ext cx="688009" cy="369332"/>
            </a:xfrm>
            <a:prstGeom prst="rect">
              <a:avLst/>
            </a:prstGeom>
            <a:noFill/>
          </p:spPr>
          <p:txBody>
            <a:bodyPr wrap="none" rtlCol="0">
              <a:spAutoFit/>
            </a:bodyPr>
            <a:lstStyle/>
            <a:p>
              <a:r>
                <a:rPr lang="en-CA" altLang="zh-CN" dirty="0"/>
                <a:t>MAX </a:t>
              </a:r>
              <a:endParaRPr lang="zh-CN" altLang="en-US" dirty="0"/>
            </a:p>
          </p:txBody>
        </p:sp>
        <p:sp>
          <p:nvSpPr>
            <p:cNvPr id="15" name="Rectangle 14">
              <a:extLst>
                <a:ext uri="{FF2B5EF4-FFF2-40B4-BE49-F238E27FC236}">
                  <a16:creationId xmlns:a16="http://schemas.microsoft.com/office/drawing/2014/main" id="{65FB7586-748F-3041-2972-01E2BD9ADC2C}"/>
                </a:ext>
              </a:extLst>
            </p:cNvPr>
            <p:cNvSpPr/>
            <p:nvPr/>
          </p:nvSpPr>
          <p:spPr>
            <a:xfrm>
              <a:off x="8580189" y="2618185"/>
              <a:ext cx="1193549" cy="1045447"/>
            </a:xfrm>
            <a:prstGeom prst="rect">
              <a:avLst/>
            </a:prstGeom>
            <a:noFill/>
            <a:ln w="38100">
              <a:solidFill>
                <a:srgbClr val="FF99FF"/>
              </a:solid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zh-CN" altLang="en-US"/>
            </a:p>
          </p:txBody>
        </p:sp>
        <p:sp>
          <p:nvSpPr>
            <p:cNvPr id="18" name="TextBox 17">
              <a:extLst>
                <a:ext uri="{FF2B5EF4-FFF2-40B4-BE49-F238E27FC236}">
                  <a16:creationId xmlns:a16="http://schemas.microsoft.com/office/drawing/2014/main" id="{8DD8DB6A-06A6-07D2-BB67-3C8FD858F710}"/>
                </a:ext>
              </a:extLst>
            </p:cNvPr>
            <p:cNvSpPr txBox="1"/>
            <p:nvPr/>
          </p:nvSpPr>
          <p:spPr>
            <a:xfrm>
              <a:off x="8580189" y="3140908"/>
              <a:ext cx="688009" cy="369332"/>
            </a:xfrm>
            <a:prstGeom prst="rect">
              <a:avLst/>
            </a:prstGeom>
            <a:noFill/>
          </p:spPr>
          <p:txBody>
            <a:bodyPr wrap="none" rtlCol="0">
              <a:spAutoFit/>
            </a:bodyPr>
            <a:lstStyle/>
            <a:p>
              <a:r>
                <a:rPr lang="en-CA" altLang="zh-CN" dirty="0"/>
                <a:t>MAX </a:t>
              </a:r>
              <a:endParaRPr lang="zh-CN" altLang="en-US" dirty="0"/>
            </a:p>
          </p:txBody>
        </p:sp>
        <p:graphicFrame>
          <p:nvGraphicFramePr>
            <p:cNvPr id="19" name="Table 8">
              <a:extLst>
                <a:ext uri="{FF2B5EF4-FFF2-40B4-BE49-F238E27FC236}">
                  <a16:creationId xmlns:a16="http://schemas.microsoft.com/office/drawing/2014/main" id="{3B07D013-BCA8-B8D6-D48B-69D54E0A1A40}"/>
                </a:ext>
              </a:extLst>
            </p:cNvPr>
            <p:cNvGraphicFramePr>
              <a:graphicFrameLocks/>
            </p:cNvGraphicFramePr>
            <p:nvPr>
              <p:extLst>
                <p:ext uri="{D42A27DB-BD31-4B8C-83A1-F6EECF244321}">
                  <p14:modId xmlns:p14="http://schemas.microsoft.com/office/powerpoint/2010/main" val="2054649763"/>
                </p:ext>
              </p:extLst>
            </p:nvPr>
          </p:nvGraphicFramePr>
          <p:xfrm>
            <a:off x="9809184" y="4284567"/>
            <a:ext cx="1793832" cy="1554480"/>
          </p:xfrm>
          <a:graphic>
            <a:graphicData uri="http://schemas.openxmlformats.org/drawingml/2006/table">
              <a:tbl>
                <a:tblPr firstRow="1" bandRow="1">
                  <a:tableStyleId>{5940675A-B579-460E-94D1-54222C63F5DA}</a:tableStyleId>
                </a:tblPr>
                <a:tblGrid>
                  <a:gridCol w="597944">
                    <a:extLst>
                      <a:ext uri="{9D8B030D-6E8A-4147-A177-3AD203B41FA5}">
                        <a16:colId xmlns:a16="http://schemas.microsoft.com/office/drawing/2014/main" val="2471437838"/>
                      </a:ext>
                    </a:extLst>
                  </a:gridCol>
                  <a:gridCol w="597944">
                    <a:extLst>
                      <a:ext uri="{9D8B030D-6E8A-4147-A177-3AD203B41FA5}">
                        <a16:colId xmlns:a16="http://schemas.microsoft.com/office/drawing/2014/main" val="4254794061"/>
                      </a:ext>
                    </a:extLst>
                  </a:gridCol>
                  <a:gridCol w="597944">
                    <a:extLst>
                      <a:ext uri="{9D8B030D-6E8A-4147-A177-3AD203B41FA5}">
                        <a16:colId xmlns:a16="http://schemas.microsoft.com/office/drawing/2014/main" val="3296321481"/>
                      </a:ext>
                    </a:extLst>
                  </a:gridCol>
                </a:tblGrid>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2942916105"/>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446499360"/>
                    </a:ext>
                  </a:extLst>
                </a:tr>
                <a:tr h="507382">
                  <a:tc>
                    <a:txBody>
                      <a:bodyPr/>
                      <a:lstStyle/>
                      <a:p>
                        <a:pPr algn="ctr"/>
                        <a:endParaRPr lang="en-US" sz="2800" dirty="0"/>
                      </a:p>
                    </a:txBody>
                    <a:tcPr/>
                  </a:tc>
                  <a:tc>
                    <a:txBody>
                      <a:bodyPr/>
                      <a:lstStyle/>
                      <a:p>
                        <a:pPr algn="ctr"/>
                        <a:endParaRPr lang="en-US" sz="2800" dirty="0"/>
                      </a:p>
                    </a:txBody>
                    <a:tcPr/>
                  </a:tc>
                  <a:tc>
                    <a:txBody>
                      <a:bodyPr/>
                      <a:lstStyle/>
                      <a:p>
                        <a:pPr algn="ctr"/>
                        <a:endParaRPr lang="en-US" sz="2800" dirty="0"/>
                      </a:p>
                    </a:txBody>
                    <a:tcPr/>
                  </a:tc>
                  <a:extLst>
                    <a:ext uri="{0D108BD9-81ED-4DB2-BD59-A6C34878D82A}">
                      <a16:rowId xmlns:a16="http://schemas.microsoft.com/office/drawing/2014/main" val="3214812796"/>
                    </a:ext>
                  </a:extLst>
                </a:tr>
              </a:tbl>
            </a:graphicData>
          </a:graphic>
        </p:graphicFrame>
        <p:cxnSp>
          <p:nvCxnSpPr>
            <p:cNvPr id="21" name="Connector: Curved 20">
              <a:extLst>
                <a:ext uri="{FF2B5EF4-FFF2-40B4-BE49-F238E27FC236}">
                  <a16:creationId xmlns:a16="http://schemas.microsoft.com/office/drawing/2014/main" id="{66B7222B-9303-7215-8018-48CFEA75E458}"/>
                </a:ext>
              </a:extLst>
            </p:cNvPr>
            <p:cNvCxnSpPr>
              <a:stCxn id="11" idx="0"/>
            </p:cNvCxnSpPr>
            <p:nvPr/>
          </p:nvCxnSpPr>
          <p:spPr>
            <a:xfrm rot="16200000" flipH="1">
              <a:off x="6727629" y="1076843"/>
              <a:ext cx="3729994" cy="2931547"/>
            </a:xfrm>
            <a:prstGeom prst="curvedConnector3">
              <a:avLst>
                <a:gd name="adj1" fmla="val -16045"/>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Connector: Curved 23">
              <a:extLst>
                <a:ext uri="{FF2B5EF4-FFF2-40B4-BE49-F238E27FC236}">
                  <a16:creationId xmlns:a16="http://schemas.microsoft.com/office/drawing/2014/main" id="{A5E5DAAD-409D-8E55-ECAA-1B3B7F75F385}"/>
                </a:ext>
              </a:extLst>
            </p:cNvPr>
            <p:cNvCxnSpPr/>
            <p:nvPr/>
          </p:nvCxnSpPr>
          <p:spPr>
            <a:xfrm>
              <a:off x="8804953" y="3429000"/>
              <a:ext cx="2548847" cy="2273157"/>
            </a:xfrm>
            <a:prstGeom prst="curvedConnector3">
              <a:avLst>
                <a:gd name="adj1" fmla="val 3645"/>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27" name="Picture 26" descr="Shape&#10;&#10;Description automatically generated with medium confidence">
            <a:extLst>
              <a:ext uri="{FF2B5EF4-FFF2-40B4-BE49-F238E27FC236}">
                <a16:creationId xmlns:a16="http://schemas.microsoft.com/office/drawing/2014/main" id="{7473C8F6-E8A4-06DD-A03B-2878C227817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56459031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BA48F3-D44C-B491-E23E-511FE4213F20}"/>
              </a:ext>
            </a:extLst>
          </p:cNvPr>
          <p:cNvSpPr>
            <a:spLocks noGrp="1"/>
          </p:cNvSpPr>
          <p:nvPr>
            <p:ph type="title"/>
          </p:nvPr>
        </p:nvSpPr>
        <p:spPr/>
        <p:txBody>
          <a:bodyPr/>
          <a:lstStyle/>
          <a:p>
            <a:r>
              <a:rPr lang="en-CA" altLang="zh-CN" dirty="0"/>
              <a:t>Kernels and filters</a:t>
            </a:r>
            <a:endParaRPr lang="zh-CN" altLang="en-US" dirty="0"/>
          </a:p>
        </p:txBody>
      </p:sp>
      <p:sp>
        <p:nvSpPr>
          <p:cNvPr id="4" name="Slide Number Placeholder 3">
            <a:extLst>
              <a:ext uri="{FF2B5EF4-FFF2-40B4-BE49-F238E27FC236}">
                <a16:creationId xmlns:a16="http://schemas.microsoft.com/office/drawing/2014/main" id="{9AAD57E5-E251-C30C-AA89-4CAB2BC8E678}"/>
              </a:ext>
            </a:extLst>
          </p:cNvPr>
          <p:cNvSpPr>
            <a:spLocks noGrp="1"/>
          </p:cNvSpPr>
          <p:nvPr>
            <p:ph type="sldNum" sz="quarter" idx="12"/>
          </p:nvPr>
        </p:nvSpPr>
        <p:spPr/>
        <p:txBody>
          <a:bodyPr/>
          <a:lstStyle/>
          <a:p>
            <a:fld id="{998FC6E2-3800-4EB0-A18D-3856D6660061}" type="slidenum">
              <a:rPr lang="en-US" smtClean="0"/>
              <a:t>16</a:t>
            </a:fld>
            <a:endParaRPr lang="en-US"/>
          </a:p>
        </p:txBody>
      </p:sp>
      <p:pic>
        <p:nvPicPr>
          <p:cNvPr id="6" name="Picture 6" descr="Arrays of pixel colors broken down into red, green, and blue">
            <a:extLst>
              <a:ext uri="{FF2B5EF4-FFF2-40B4-BE49-F238E27FC236}">
                <a16:creationId xmlns:a16="http://schemas.microsoft.com/office/drawing/2014/main" id="{EFF0FE2C-7C8C-4BDC-4F19-C62B45D5798A}"/>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77154" y="1539137"/>
            <a:ext cx="4332190" cy="4351338"/>
          </a:xfrm>
          <a:prstGeom prst="rect">
            <a:avLst/>
          </a:prstGeom>
          <a:noFill/>
          <a:extLst>
            <a:ext uri="{909E8E84-426E-40DD-AFC4-6F175D3DCCD1}">
              <a14:hiddenFill xmlns:a14="http://schemas.microsoft.com/office/drawing/2010/main">
                <a:solidFill>
                  <a:srgbClr val="FFFFFF"/>
                </a:solidFill>
              </a14:hiddenFill>
            </a:ext>
          </a:extLst>
        </p:spPr>
      </p:pic>
      <p:graphicFrame>
        <p:nvGraphicFramePr>
          <p:cNvPr id="10" name="Table 10">
            <a:extLst>
              <a:ext uri="{FF2B5EF4-FFF2-40B4-BE49-F238E27FC236}">
                <a16:creationId xmlns:a16="http://schemas.microsoft.com/office/drawing/2014/main" id="{15296FE4-97E8-CB8C-AE37-BFF023F7A2F9}"/>
              </a:ext>
            </a:extLst>
          </p:cNvPr>
          <p:cNvGraphicFramePr>
            <a:graphicFrameLocks noGrp="1"/>
          </p:cNvGraphicFramePr>
          <p:nvPr>
            <p:extLst>
              <p:ext uri="{D42A27DB-BD31-4B8C-83A1-F6EECF244321}">
                <p14:modId xmlns:p14="http://schemas.microsoft.com/office/powerpoint/2010/main" val="1186552354"/>
              </p:ext>
            </p:extLst>
          </p:nvPr>
        </p:nvGraphicFramePr>
        <p:xfrm>
          <a:off x="6882657" y="1575598"/>
          <a:ext cx="832176" cy="792480"/>
        </p:xfrm>
        <a:graphic>
          <a:graphicData uri="http://schemas.openxmlformats.org/drawingml/2006/table">
            <a:tbl>
              <a:tblPr firstRow="1" bandRow="1">
                <a:tableStyleId>{5940675A-B579-460E-94D1-54222C63F5DA}</a:tableStyleId>
              </a:tblPr>
              <a:tblGrid>
                <a:gridCol w="416088">
                  <a:extLst>
                    <a:ext uri="{9D8B030D-6E8A-4147-A177-3AD203B41FA5}">
                      <a16:colId xmlns:a16="http://schemas.microsoft.com/office/drawing/2014/main" val="709298924"/>
                    </a:ext>
                  </a:extLst>
                </a:gridCol>
                <a:gridCol w="416088">
                  <a:extLst>
                    <a:ext uri="{9D8B030D-6E8A-4147-A177-3AD203B41FA5}">
                      <a16:colId xmlns:a16="http://schemas.microsoft.com/office/drawing/2014/main" val="3010451843"/>
                    </a:ext>
                  </a:extLst>
                </a:gridCol>
              </a:tblGrid>
              <a:tr h="367507">
                <a:tc>
                  <a:txBody>
                    <a:bodyPr/>
                    <a:lstStyle/>
                    <a:p>
                      <a:pPr algn="ctr"/>
                      <a:r>
                        <a:rPr lang="en-US" sz="2000" dirty="0"/>
                        <a:t>1</a:t>
                      </a:r>
                    </a:p>
                  </a:txBody>
                  <a:tcPr>
                    <a:solidFill>
                      <a:srgbClr val="FF0000"/>
                    </a:solidFill>
                  </a:tcPr>
                </a:tc>
                <a:tc>
                  <a:txBody>
                    <a:bodyPr/>
                    <a:lstStyle/>
                    <a:p>
                      <a:pPr algn="ctr"/>
                      <a:r>
                        <a:rPr lang="en-US" sz="2000" dirty="0"/>
                        <a:t>0</a:t>
                      </a:r>
                    </a:p>
                  </a:txBody>
                  <a:tcPr>
                    <a:solidFill>
                      <a:srgbClr val="FF0000"/>
                    </a:solidFill>
                  </a:tcPr>
                </a:tc>
                <a:extLst>
                  <a:ext uri="{0D108BD9-81ED-4DB2-BD59-A6C34878D82A}">
                    <a16:rowId xmlns:a16="http://schemas.microsoft.com/office/drawing/2014/main" val="396928043"/>
                  </a:ext>
                </a:extLst>
              </a:tr>
              <a:tr h="367507">
                <a:tc>
                  <a:txBody>
                    <a:bodyPr/>
                    <a:lstStyle/>
                    <a:p>
                      <a:pPr algn="ctr"/>
                      <a:r>
                        <a:rPr lang="en-US" sz="2000" dirty="0"/>
                        <a:t>1</a:t>
                      </a:r>
                    </a:p>
                  </a:txBody>
                  <a:tcPr>
                    <a:solidFill>
                      <a:srgbClr val="FF0000"/>
                    </a:solidFill>
                  </a:tcPr>
                </a:tc>
                <a:tc>
                  <a:txBody>
                    <a:bodyPr/>
                    <a:lstStyle/>
                    <a:p>
                      <a:pPr algn="ctr"/>
                      <a:r>
                        <a:rPr lang="en-US" sz="2000" dirty="0"/>
                        <a:t>1</a:t>
                      </a:r>
                    </a:p>
                  </a:txBody>
                  <a:tcPr>
                    <a:solidFill>
                      <a:srgbClr val="FF0000"/>
                    </a:solidFill>
                  </a:tcPr>
                </a:tc>
                <a:extLst>
                  <a:ext uri="{0D108BD9-81ED-4DB2-BD59-A6C34878D82A}">
                    <a16:rowId xmlns:a16="http://schemas.microsoft.com/office/drawing/2014/main" val="210014181"/>
                  </a:ext>
                </a:extLst>
              </a:tr>
            </a:tbl>
          </a:graphicData>
        </a:graphic>
      </p:graphicFrame>
      <p:graphicFrame>
        <p:nvGraphicFramePr>
          <p:cNvPr id="11" name="Table 10">
            <a:extLst>
              <a:ext uri="{FF2B5EF4-FFF2-40B4-BE49-F238E27FC236}">
                <a16:creationId xmlns:a16="http://schemas.microsoft.com/office/drawing/2014/main" id="{DCDA6CF5-9DE9-0305-9429-C36C0AB5E265}"/>
              </a:ext>
            </a:extLst>
          </p:cNvPr>
          <p:cNvGraphicFramePr>
            <a:graphicFrameLocks noGrp="1"/>
          </p:cNvGraphicFramePr>
          <p:nvPr>
            <p:extLst>
              <p:ext uri="{D42A27DB-BD31-4B8C-83A1-F6EECF244321}">
                <p14:modId xmlns:p14="http://schemas.microsoft.com/office/powerpoint/2010/main" val="3140700209"/>
              </p:ext>
            </p:extLst>
          </p:nvPr>
        </p:nvGraphicFramePr>
        <p:xfrm>
          <a:off x="6882657" y="3318566"/>
          <a:ext cx="832176" cy="792480"/>
        </p:xfrm>
        <a:graphic>
          <a:graphicData uri="http://schemas.openxmlformats.org/drawingml/2006/table">
            <a:tbl>
              <a:tblPr firstRow="1" bandRow="1">
                <a:tableStyleId>{5940675A-B579-460E-94D1-54222C63F5DA}</a:tableStyleId>
              </a:tblPr>
              <a:tblGrid>
                <a:gridCol w="416088">
                  <a:extLst>
                    <a:ext uri="{9D8B030D-6E8A-4147-A177-3AD203B41FA5}">
                      <a16:colId xmlns:a16="http://schemas.microsoft.com/office/drawing/2014/main" val="709298924"/>
                    </a:ext>
                  </a:extLst>
                </a:gridCol>
                <a:gridCol w="416088">
                  <a:extLst>
                    <a:ext uri="{9D8B030D-6E8A-4147-A177-3AD203B41FA5}">
                      <a16:colId xmlns:a16="http://schemas.microsoft.com/office/drawing/2014/main" val="3010451843"/>
                    </a:ext>
                  </a:extLst>
                </a:gridCol>
              </a:tblGrid>
              <a:tr h="367507">
                <a:tc>
                  <a:txBody>
                    <a:bodyPr/>
                    <a:lstStyle/>
                    <a:p>
                      <a:pPr algn="ctr"/>
                      <a:r>
                        <a:rPr lang="en-US" sz="2000" dirty="0"/>
                        <a:t>1</a:t>
                      </a:r>
                    </a:p>
                  </a:txBody>
                  <a:tcPr>
                    <a:solidFill>
                      <a:schemeClr val="accent6"/>
                    </a:solidFill>
                  </a:tcPr>
                </a:tc>
                <a:tc>
                  <a:txBody>
                    <a:bodyPr/>
                    <a:lstStyle/>
                    <a:p>
                      <a:pPr algn="ctr"/>
                      <a:r>
                        <a:rPr lang="en-US" sz="2000" dirty="0"/>
                        <a:t>0</a:t>
                      </a:r>
                    </a:p>
                  </a:txBody>
                  <a:tcPr>
                    <a:solidFill>
                      <a:schemeClr val="accent6"/>
                    </a:solidFill>
                  </a:tcPr>
                </a:tc>
                <a:extLst>
                  <a:ext uri="{0D108BD9-81ED-4DB2-BD59-A6C34878D82A}">
                    <a16:rowId xmlns:a16="http://schemas.microsoft.com/office/drawing/2014/main" val="396928043"/>
                  </a:ext>
                </a:extLst>
              </a:tr>
              <a:tr h="367507">
                <a:tc>
                  <a:txBody>
                    <a:bodyPr/>
                    <a:lstStyle/>
                    <a:p>
                      <a:pPr algn="ctr"/>
                      <a:r>
                        <a:rPr lang="en-US" sz="2000" dirty="0"/>
                        <a:t>1</a:t>
                      </a:r>
                    </a:p>
                  </a:txBody>
                  <a:tcPr>
                    <a:solidFill>
                      <a:schemeClr val="accent6"/>
                    </a:solidFill>
                  </a:tcPr>
                </a:tc>
                <a:tc>
                  <a:txBody>
                    <a:bodyPr/>
                    <a:lstStyle/>
                    <a:p>
                      <a:pPr algn="ctr"/>
                      <a:r>
                        <a:rPr lang="en-US" sz="2000" dirty="0"/>
                        <a:t>1</a:t>
                      </a:r>
                    </a:p>
                  </a:txBody>
                  <a:tcPr>
                    <a:solidFill>
                      <a:schemeClr val="accent6"/>
                    </a:solidFill>
                  </a:tcPr>
                </a:tc>
                <a:extLst>
                  <a:ext uri="{0D108BD9-81ED-4DB2-BD59-A6C34878D82A}">
                    <a16:rowId xmlns:a16="http://schemas.microsoft.com/office/drawing/2014/main" val="210014181"/>
                  </a:ext>
                </a:extLst>
              </a:tr>
            </a:tbl>
          </a:graphicData>
        </a:graphic>
      </p:graphicFrame>
      <p:graphicFrame>
        <p:nvGraphicFramePr>
          <p:cNvPr id="12" name="Table 10">
            <a:extLst>
              <a:ext uri="{FF2B5EF4-FFF2-40B4-BE49-F238E27FC236}">
                <a16:creationId xmlns:a16="http://schemas.microsoft.com/office/drawing/2014/main" id="{BD44DA15-C583-6852-9053-C6208C2F9BCC}"/>
              </a:ext>
            </a:extLst>
          </p:cNvPr>
          <p:cNvGraphicFramePr>
            <a:graphicFrameLocks noGrp="1"/>
          </p:cNvGraphicFramePr>
          <p:nvPr>
            <p:extLst>
              <p:ext uri="{D42A27DB-BD31-4B8C-83A1-F6EECF244321}">
                <p14:modId xmlns:p14="http://schemas.microsoft.com/office/powerpoint/2010/main" val="2749033484"/>
              </p:ext>
            </p:extLst>
          </p:nvPr>
        </p:nvGraphicFramePr>
        <p:xfrm>
          <a:off x="6882657" y="4886479"/>
          <a:ext cx="832176" cy="792480"/>
        </p:xfrm>
        <a:graphic>
          <a:graphicData uri="http://schemas.openxmlformats.org/drawingml/2006/table">
            <a:tbl>
              <a:tblPr firstRow="1" bandRow="1">
                <a:tableStyleId>{5940675A-B579-460E-94D1-54222C63F5DA}</a:tableStyleId>
              </a:tblPr>
              <a:tblGrid>
                <a:gridCol w="416088">
                  <a:extLst>
                    <a:ext uri="{9D8B030D-6E8A-4147-A177-3AD203B41FA5}">
                      <a16:colId xmlns:a16="http://schemas.microsoft.com/office/drawing/2014/main" val="709298924"/>
                    </a:ext>
                  </a:extLst>
                </a:gridCol>
                <a:gridCol w="416088">
                  <a:extLst>
                    <a:ext uri="{9D8B030D-6E8A-4147-A177-3AD203B41FA5}">
                      <a16:colId xmlns:a16="http://schemas.microsoft.com/office/drawing/2014/main" val="3010451843"/>
                    </a:ext>
                  </a:extLst>
                </a:gridCol>
              </a:tblGrid>
              <a:tr h="367507">
                <a:tc>
                  <a:txBody>
                    <a:bodyPr/>
                    <a:lstStyle/>
                    <a:p>
                      <a:pPr algn="ctr"/>
                      <a:r>
                        <a:rPr lang="en-US" sz="2000" dirty="0"/>
                        <a:t>1</a:t>
                      </a:r>
                    </a:p>
                  </a:txBody>
                  <a:tcPr>
                    <a:solidFill>
                      <a:schemeClr val="accent1">
                        <a:lumMod val="60000"/>
                        <a:lumOff val="40000"/>
                      </a:schemeClr>
                    </a:solidFill>
                  </a:tcPr>
                </a:tc>
                <a:tc>
                  <a:txBody>
                    <a:bodyPr/>
                    <a:lstStyle/>
                    <a:p>
                      <a:pPr algn="ctr"/>
                      <a:r>
                        <a:rPr lang="en-US" sz="2000" dirty="0"/>
                        <a:t>0</a:t>
                      </a:r>
                    </a:p>
                  </a:txBody>
                  <a:tcPr>
                    <a:solidFill>
                      <a:schemeClr val="accent1">
                        <a:lumMod val="60000"/>
                        <a:lumOff val="40000"/>
                      </a:schemeClr>
                    </a:solidFill>
                  </a:tcPr>
                </a:tc>
                <a:extLst>
                  <a:ext uri="{0D108BD9-81ED-4DB2-BD59-A6C34878D82A}">
                    <a16:rowId xmlns:a16="http://schemas.microsoft.com/office/drawing/2014/main" val="396928043"/>
                  </a:ext>
                </a:extLst>
              </a:tr>
              <a:tr h="367507">
                <a:tc>
                  <a:txBody>
                    <a:bodyPr/>
                    <a:lstStyle/>
                    <a:p>
                      <a:pPr algn="ctr"/>
                      <a:r>
                        <a:rPr lang="en-US" sz="2000" dirty="0"/>
                        <a:t>1</a:t>
                      </a:r>
                    </a:p>
                  </a:txBody>
                  <a:tcPr>
                    <a:solidFill>
                      <a:schemeClr val="accent1">
                        <a:lumMod val="60000"/>
                        <a:lumOff val="40000"/>
                      </a:schemeClr>
                    </a:solidFill>
                  </a:tcPr>
                </a:tc>
                <a:tc>
                  <a:txBody>
                    <a:bodyPr/>
                    <a:lstStyle/>
                    <a:p>
                      <a:pPr algn="ctr"/>
                      <a:r>
                        <a:rPr lang="en-US" sz="2000" dirty="0"/>
                        <a:t>1</a:t>
                      </a:r>
                    </a:p>
                  </a:txBody>
                  <a:tcPr>
                    <a:solidFill>
                      <a:schemeClr val="accent1">
                        <a:lumMod val="60000"/>
                        <a:lumOff val="40000"/>
                      </a:schemeClr>
                    </a:solidFill>
                  </a:tcPr>
                </a:tc>
                <a:extLst>
                  <a:ext uri="{0D108BD9-81ED-4DB2-BD59-A6C34878D82A}">
                    <a16:rowId xmlns:a16="http://schemas.microsoft.com/office/drawing/2014/main" val="210014181"/>
                  </a:ext>
                </a:extLst>
              </a:tr>
            </a:tbl>
          </a:graphicData>
        </a:graphic>
      </p:graphicFrame>
      <p:sp>
        <p:nvSpPr>
          <p:cNvPr id="21" name="TextBox 20">
            <a:extLst>
              <a:ext uri="{FF2B5EF4-FFF2-40B4-BE49-F238E27FC236}">
                <a16:creationId xmlns:a16="http://schemas.microsoft.com/office/drawing/2014/main" id="{CD7587EC-2E6A-5284-83F6-D89A1ECFE390}"/>
              </a:ext>
            </a:extLst>
          </p:cNvPr>
          <p:cNvSpPr txBox="1"/>
          <p:nvPr/>
        </p:nvSpPr>
        <p:spPr>
          <a:xfrm>
            <a:off x="5931273" y="5910512"/>
            <a:ext cx="3171825" cy="369332"/>
          </a:xfrm>
          <a:prstGeom prst="rect">
            <a:avLst/>
          </a:prstGeom>
          <a:noFill/>
        </p:spPr>
        <p:txBody>
          <a:bodyPr wrap="square">
            <a:spAutoFit/>
          </a:bodyPr>
          <a:lstStyle/>
          <a:p>
            <a:r>
              <a:rPr lang="en-CA" b="0" i="0" dirty="0">
                <a:effectLst/>
              </a:rPr>
              <a:t>A filter: A collection of kernels</a:t>
            </a:r>
            <a:endParaRPr lang="zh-CN" altLang="en-US" dirty="0"/>
          </a:p>
        </p:txBody>
      </p:sp>
      <p:graphicFrame>
        <p:nvGraphicFramePr>
          <p:cNvPr id="20" name="Table 10">
            <a:extLst>
              <a:ext uri="{FF2B5EF4-FFF2-40B4-BE49-F238E27FC236}">
                <a16:creationId xmlns:a16="http://schemas.microsoft.com/office/drawing/2014/main" id="{1161DE01-C36E-633A-51B9-FCD186DBA242}"/>
              </a:ext>
            </a:extLst>
          </p:cNvPr>
          <p:cNvGraphicFramePr>
            <a:graphicFrameLocks noGrp="1"/>
          </p:cNvGraphicFramePr>
          <p:nvPr>
            <p:extLst>
              <p:ext uri="{D42A27DB-BD31-4B8C-83A1-F6EECF244321}">
                <p14:modId xmlns:p14="http://schemas.microsoft.com/office/powerpoint/2010/main" val="2335743653"/>
              </p:ext>
            </p:extLst>
          </p:nvPr>
        </p:nvGraphicFramePr>
        <p:xfrm>
          <a:off x="9288146" y="1539137"/>
          <a:ext cx="957724" cy="705123"/>
        </p:xfrm>
        <a:graphic>
          <a:graphicData uri="http://schemas.openxmlformats.org/drawingml/2006/table">
            <a:tbl>
              <a:tblPr firstRow="1" bandRow="1">
                <a:tableStyleId>{18603FDC-E32A-4AB5-989C-0864C3EAD2B8}</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300714">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600" b="1" dirty="0">
                          <a:solidFill>
                            <a:sysClr val="windowText" lastClr="000000"/>
                          </a:solidFill>
                        </a:rPr>
                        <a:t>Y2</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extLst>
                  <a:ext uri="{0D108BD9-81ED-4DB2-BD59-A6C34878D82A}">
                    <a16:rowId xmlns:a16="http://schemas.microsoft.com/office/drawing/2014/main" val="396928043"/>
                  </a:ext>
                </a:extLst>
              </a:tr>
              <a:tr h="369843">
                <a:tc>
                  <a:txBody>
                    <a:bodyPr/>
                    <a:lstStyle/>
                    <a:p>
                      <a:pPr algn="ctr"/>
                      <a:r>
                        <a:rPr lang="en-US" sz="1600" b="1" dirty="0">
                          <a:solidFill>
                            <a:sysClr val="windowText" lastClr="000000"/>
                          </a:solidFill>
                        </a:rPr>
                        <a:t>Y3</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600" b="1" dirty="0">
                          <a:solidFill>
                            <a:sysClr val="windowText" lastClr="000000"/>
                          </a:solidFill>
                        </a:rPr>
                        <a:t>Y4</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extLst>
                  <a:ext uri="{0D108BD9-81ED-4DB2-BD59-A6C34878D82A}">
                    <a16:rowId xmlns:a16="http://schemas.microsoft.com/office/drawing/2014/main" val="210014181"/>
                  </a:ext>
                </a:extLst>
              </a:tr>
            </a:tbl>
          </a:graphicData>
        </a:graphic>
      </p:graphicFrame>
      <p:graphicFrame>
        <p:nvGraphicFramePr>
          <p:cNvPr id="22" name="Table 10">
            <a:extLst>
              <a:ext uri="{FF2B5EF4-FFF2-40B4-BE49-F238E27FC236}">
                <a16:creationId xmlns:a16="http://schemas.microsoft.com/office/drawing/2014/main" id="{F7128F9D-5969-D377-4D42-FCB573DC97E2}"/>
              </a:ext>
            </a:extLst>
          </p:cNvPr>
          <p:cNvGraphicFramePr>
            <a:graphicFrameLocks noGrp="1"/>
          </p:cNvGraphicFramePr>
          <p:nvPr>
            <p:extLst>
              <p:ext uri="{D42A27DB-BD31-4B8C-83A1-F6EECF244321}">
                <p14:modId xmlns:p14="http://schemas.microsoft.com/office/powerpoint/2010/main" val="1559955642"/>
              </p:ext>
            </p:extLst>
          </p:nvPr>
        </p:nvGraphicFramePr>
        <p:xfrm>
          <a:off x="9288146" y="3294465"/>
          <a:ext cx="957724" cy="670560"/>
        </p:xfrm>
        <a:graphic>
          <a:graphicData uri="http://schemas.openxmlformats.org/drawingml/2006/table">
            <a:tbl>
              <a:tblPr firstRow="1" bandRow="1">
                <a:tableStyleId>{638B1855-1B75-4FBE-930C-398BA8C253C6}</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332378">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2700000" scaled="1"/>
                      <a:tileRect/>
                    </a:gradFill>
                  </a:tcPr>
                </a:tc>
                <a:tc>
                  <a:txBody>
                    <a:bodyPr/>
                    <a:lstStyle/>
                    <a:p>
                      <a:pPr algn="ctr"/>
                      <a:r>
                        <a:rPr lang="en-US" sz="1600" b="1" dirty="0">
                          <a:solidFill>
                            <a:sysClr val="windowText" lastClr="000000"/>
                          </a:solidFill>
                        </a:rPr>
                        <a:t>Y2</a:t>
                      </a:r>
                    </a:p>
                  </a:txBody>
                  <a:tcPr>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2700000" scaled="1"/>
                      <a:tileRect/>
                    </a:gradFill>
                  </a:tcPr>
                </a:tc>
                <a:extLst>
                  <a:ext uri="{0D108BD9-81ED-4DB2-BD59-A6C34878D82A}">
                    <a16:rowId xmlns:a16="http://schemas.microsoft.com/office/drawing/2014/main" val="396928043"/>
                  </a:ext>
                </a:extLst>
              </a:tr>
              <a:tr h="332378">
                <a:tc>
                  <a:txBody>
                    <a:bodyPr/>
                    <a:lstStyle/>
                    <a:p>
                      <a:pPr algn="ctr"/>
                      <a:r>
                        <a:rPr lang="en-US" sz="1600" b="1" dirty="0">
                          <a:solidFill>
                            <a:sysClr val="windowText" lastClr="000000"/>
                          </a:solidFill>
                        </a:rPr>
                        <a:t>Y3</a:t>
                      </a:r>
                    </a:p>
                  </a:txBody>
                  <a:tcPr>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2700000" scaled="1"/>
                      <a:tileRect/>
                    </a:gradFill>
                  </a:tcPr>
                </a:tc>
                <a:tc>
                  <a:txBody>
                    <a:bodyPr/>
                    <a:lstStyle/>
                    <a:p>
                      <a:pPr algn="ctr"/>
                      <a:r>
                        <a:rPr lang="en-US" sz="1600" b="1" dirty="0">
                          <a:solidFill>
                            <a:sysClr val="windowText" lastClr="000000"/>
                          </a:solidFill>
                        </a:rPr>
                        <a:t>Y4</a:t>
                      </a:r>
                    </a:p>
                  </a:txBody>
                  <a:tcPr>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2700000" scaled="1"/>
                      <a:tileRect/>
                    </a:gradFill>
                  </a:tcPr>
                </a:tc>
                <a:extLst>
                  <a:ext uri="{0D108BD9-81ED-4DB2-BD59-A6C34878D82A}">
                    <a16:rowId xmlns:a16="http://schemas.microsoft.com/office/drawing/2014/main" val="210014181"/>
                  </a:ext>
                </a:extLst>
              </a:tr>
            </a:tbl>
          </a:graphicData>
        </a:graphic>
      </p:graphicFrame>
      <p:graphicFrame>
        <p:nvGraphicFramePr>
          <p:cNvPr id="23" name="Table 10">
            <a:extLst>
              <a:ext uri="{FF2B5EF4-FFF2-40B4-BE49-F238E27FC236}">
                <a16:creationId xmlns:a16="http://schemas.microsoft.com/office/drawing/2014/main" id="{99DC6D9C-0F54-FE15-95B3-C9EBC641C3A8}"/>
              </a:ext>
            </a:extLst>
          </p:cNvPr>
          <p:cNvGraphicFramePr>
            <a:graphicFrameLocks noGrp="1"/>
          </p:cNvGraphicFramePr>
          <p:nvPr>
            <p:extLst>
              <p:ext uri="{D42A27DB-BD31-4B8C-83A1-F6EECF244321}">
                <p14:modId xmlns:p14="http://schemas.microsoft.com/office/powerpoint/2010/main" val="2522568406"/>
              </p:ext>
            </p:extLst>
          </p:nvPr>
        </p:nvGraphicFramePr>
        <p:xfrm>
          <a:off x="9288146" y="4825407"/>
          <a:ext cx="957724" cy="670560"/>
        </p:xfrm>
        <a:graphic>
          <a:graphicData uri="http://schemas.openxmlformats.org/drawingml/2006/table">
            <a:tbl>
              <a:tblPr firstRow="1" bandRow="1">
                <a:tableStyleId>{D113A9D2-9D6B-4929-AA2D-F23B5EE8CBE7}</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335280">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algn="ctr"/>
                      <a:r>
                        <a:rPr lang="en-US" sz="1600" b="1" dirty="0">
                          <a:solidFill>
                            <a:sysClr val="windowText" lastClr="000000"/>
                          </a:solidFill>
                        </a:rPr>
                        <a:t>Y2</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396928043"/>
                  </a:ext>
                </a:extLst>
              </a:tr>
              <a:tr h="335280">
                <a:tc>
                  <a:txBody>
                    <a:bodyPr/>
                    <a:lstStyle/>
                    <a:p>
                      <a:pPr algn="ctr"/>
                      <a:r>
                        <a:rPr lang="en-US" sz="1600" b="1" dirty="0">
                          <a:solidFill>
                            <a:sysClr val="windowText" lastClr="000000"/>
                          </a:solidFill>
                        </a:rPr>
                        <a:t>Y3</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algn="ctr"/>
                      <a:r>
                        <a:rPr lang="en-US" sz="1600" b="1" dirty="0">
                          <a:solidFill>
                            <a:sysClr val="windowText" lastClr="000000"/>
                          </a:solidFill>
                        </a:rPr>
                        <a:t>Y4</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210014181"/>
                  </a:ext>
                </a:extLst>
              </a:tr>
            </a:tbl>
          </a:graphicData>
        </a:graphic>
      </p:graphicFrame>
      <p:cxnSp>
        <p:nvCxnSpPr>
          <p:cNvPr id="24" name="Straight Arrow Connector 23">
            <a:extLst>
              <a:ext uri="{FF2B5EF4-FFF2-40B4-BE49-F238E27FC236}">
                <a16:creationId xmlns:a16="http://schemas.microsoft.com/office/drawing/2014/main" id="{7A627CEE-992F-507A-0624-AD0585385CC6}"/>
              </a:ext>
            </a:extLst>
          </p:cNvPr>
          <p:cNvCxnSpPr>
            <a:cxnSpLocks/>
          </p:cNvCxnSpPr>
          <p:nvPr/>
        </p:nvCxnSpPr>
        <p:spPr>
          <a:xfrm>
            <a:off x="8214600" y="3678835"/>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B12C37B6-1B73-6A16-AA6A-FCC7144EF75E}"/>
              </a:ext>
            </a:extLst>
          </p:cNvPr>
          <p:cNvCxnSpPr>
            <a:cxnSpLocks/>
          </p:cNvCxnSpPr>
          <p:nvPr/>
        </p:nvCxnSpPr>
        <p:spPr>
          <a:xfrm>
            <a:off x="8214600" y="5279035"/>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44C22BF2-ED09-0533-8CED-D8C55F00D453}"/>
              </a:ext>
            </a:extLst>
          </p:cNvPr>
          <p:cNvCxnSpPr>
            <a:cxnSpLocks/>
          </p:cNvCxnSpPr>
          <p:nvPr/>
        </p:nvCxnSpPr>
        <p:spPr>
          <a:xfrm>
            <a:off x="8059900" y="1913535"/>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8EAE217F-43E4-FC3F-BD91-E770BA4ADFC4}"/>
              </a:ext>
            </a:extLst>
          </p:cNvPr>
          <p:cNvCxnSpPr>
            <a:cxnSpLocks/>
          </p:cNvCxnSpPr>
          <p:nvPr/>
        </p:nvCxnSpPr>
        <p:spPr>
          <a:xfrm>
            <a:off x="5898000" y="1947470"/>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Straight Arrow Connector 27">
            <a:extLst>
              <a:ext uri="{FF2B5EF4-FFF2-40B4-BE49-F238E27FC236}">
                <a16:creationId xmlns:a16="http://schemas.microsoft.com/office/drawing/2014/main" id="{6F7A9033-4671-C161-F607-42B583BBC022}"/>
              </a:ext>
            </a:extLst>
          </p:cNvPr>
          <p:cNvCxnSpPr>
            <a:cxnSpLocks/>
          </p:cNvCxnSpPr>
          <p:nvPr/>
        </p:nvCxnSpPr>
        <p:spPr>
          <a:xfrm>
            <a:off x="5877800" y="3700070"/>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BBB84309-7AAB-2B3B-9A21-CD3B098A48B6}"/>
              </a:ext>
            </a:extLst>
          </p:cNvPr>
          <p:cNvCxnSpPr>
            <a:cxnSpLocks/>
          </p:cNvCxnSpPr>
          <p:nvPr/>
        </p:nvCxnSpPr>
        <p:spPr>
          <a:xfrm>
            <a:off x="5867773" y="5279035"/>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1B479F35-A721-F015-E5B9-BBACE4499564}"/>
              </a:ext>
            </a:extLst>
          </p:cNvPr>
          <p:cNvSpPr/>
          <p:nvPr/>
        </p:nvSpPr>
        <p:spPr>
          <a:xfrm>
            <a:off x="6680200" y="1397000"/>
            <a:ext cx="1156886" cy="449347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1" name="Picture 30" descr="Shape&#10;&#10;Description automatically generated with medium confidence">
            <a:extLst>
              <a:ext uri="{FF2B5EF4-FFF2-40B4-BE49-F238E27FC236}">
                <a16:creationId xmlns:a16="http://schemas.microsoft.com/office/drawing/2014/main" id="{0D7A906F-E852-2C53-6FBD-91E564C51CC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5194968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1A3AAF0-44E2-C747-3728-70E4708FC0E2}"/>
              </a:ext>
            </a:extLst>
          </p:cNvPr>
          <p:cNvSpPr>
            <a:spLocks noGrp="1"/>
          </p:cNvSpPr>
          <p:nvPr>
            <p:ph type="title"/>
          </p:nvPr>
        </p:nvSpPr>
        <p:spPr/>
        <p:txBody>
          <a:bodyPr/>
          <a:lstStyle/>
          <a:p>
            <a:r>
              <a:rPr lang="en-CA" altLang="zh-CN" dirty="0"/>
              <a:t>Kernels and filters</a:t>
            </a:r>
            <a:endParaRPr lang="zh-CN" altLang="en-US" dirty="0"/>
          </a:p>
        </p:txBody>
      </p:sp>
      <p:pic>
        <p:nvPicPr>
          <p:cNvPr id="6" name="Content Placeholder 5" descr="A picture containing sketch, cube, LEGO&#10;&#10;Description automatically generated">
            <a:extLst>
              <a:ext uri="{FF2B5EF4-FFF2-40B4-BE49-F238E27FC236}">
                <a16:creationId xmlns:a16="http://schemas.microsoft.com/office/drawing/2014/main" id="{4721960E-B58E-E4AB-8902-19893F4C6ACC}"/>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37864" y="3193826"/>
            <a:ext cx="5758136" cy="2128436"/>
          </a:xfrm>
        </p:spPr>
      </p:pic>
      <p:sp>
        <p:nvSpPr>
          <p:cNvPr id="4" name="Slide Number Placeholder 3">
            <a:extLst>
              <a:ext uri="{FF2B5EF4-FFF2-40B4-BE49-F238E27FC236}">
                <a16:creationId xmlns:a16="http://schemas.microsoft.com/office/drawing/2014/main" id="{6488780B-FD2C-2FFD-8014-89D12744E882}"/>
              </a:ext>
            </a:extLst>
          </p:cNvPr>
          <p:cNvSpPr>
            <a:spLocks noGrp="1"/>
          </p:cNvSpPr>
          <p:nvPr>
            <p:ph type="sldNum" sz="quarter" idx="12"/>
          </p:nvPr>
        </p:nvSpPr>
        <p:spPr/>
        <p:txBody>
          <a:bodyPr/>
          <a:lstStyle/>
          <a:p>
            <a:fld id="{998FC6E2-3800-4EB0-A18D-3856D6660061}" type="slidenum">
              <a:rPr lang="en-US" smtClean="0"/>
              <a:t>17</a:t>
            </a:fld>
            <a:endParaRPr lang="en-US"/>
          </a:p>
        </p:txBody>
      </p:sp>
      <p:pic>
        <p:nvPicPr>
          <p:cNvPr id="8" name="Picture 7" descr="A picture containing rectangle, sketch, square, window&#10;&#10;Description automatically generated">
            <a:extLst>
              <a:ext uri="{FF2B5EF4-FFF2-40B4-BE49-F238E27FC236}">
                <a16:creationId xmlns:a16="http://schemas.microsoft.com/office/drawing/2014/main" id="{1828736D-D75F-8D03-6200-0A07F03B8533}"/>
              </a:ext>
            </a:extLst>
          </p:cNvPr>
          <p:cNvPicPr>
            <a:picLocks noChangeAspect="1"/>
          </p:cNvPicPr>
          <p:nvPr/>
        </p:nvPicPr>
        <p:blipFill rotWithShape="1">
          <a:blip r:embed="rId4">
            <a:extLst>
              <a:ext uri="{28A0092B-C50C-407E-A947-70E740481C1C}">
                <a14:useLocalDpi xmlns:a14="http://schemas.microsoft.com/office/drawing/2010/main" val="0"/>
              </a:ext>
            </a:extLst>
          </a:blip>
          <a:srcRect l="10946" r="7593"/>
          <a:stretch/>
        </p:blipFill>
        <p:spPr>
          <a:xfrm>
            <a:off x="6525495" y="2044947"/>
            <a:ext cx="4428163" cy="2128436"/>
          </a:xfrm>
          <a:prstGeom prst="rect">
            <a:avLst/>
          </a:prstGeom>
        </p:spPr>
      </p:pic>
      <p:sp>
        <p:nvSpPr>
          <p:cNvPr id="9" name="TextBox 8">
            <a:extLst>
              <a:ext uri="{FF2B5EF4-FFF2-40B4-BE49-F238E27FC236}">
                <a16:creationId xmlns:a16="http://schemas.microsoft.com/office/drawing/2014/main" id="{B814AEEF-7D7F-5E15-53CF-F5A3FFFD8E78}"/>
              </a:ext>
            </a:extLst>
          </p:cNvPr>
          <p:cNvSpPr txBox="1"/>
          <p:nvPr/>
        </p:nvSpPr>
        <p:spPr>
          <a:xfrm>
            <a:off x="0" y="6590670"/>
            <a:ext cx="6097712" cy="261610"/>
          </a:xfrm>
          <a:prstGeom prst="rect">
            <a:avLst/>
          </a:prstGeom>
          <a:noFill/>
        </p:spPr>
        <p:txBody>
          <a:bodyPr wrap="square">
            <a:spAutoFit/>
          </a:bodyPr>
          <a:lstStyle/>
          <a:p>
            <a:r>
              <a:rPr lang="zh-CN" altLang="en-US" sz="1100" dirty="0"/>
              <a:t>https://towardsdatascience.com/intuitively-understanding-convolutions-for-deep-learning-1f6f42faee1</a:t>
            </a:r>
          </a:p>
        </p:txBody>
      </p:sp>
      <p:pic>
        <p:nvPicPr>
          <p:cNvPr id="11" name="Picture 10" descr="A yellow cube with black lines&#10;&#10;Description automatically generated with low confidence">
            <a:extLst>
              <a:ext uri="{FF2B5EF4-FFF2-40B4-BE49-F238E27FC236}">
                <a16:creationId xmlns:a16="http://schemas.microsoft.com/office/drawing/2014/main" id="{3EC8231C-8B05-3145-8773-6AD7D589884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68274" y="4764897"/>
            <a:ext cx="1631652" cy="2014591"/>
          </a:xfrm>
          <a:prstGeom prst="rect">
            <a:avLst/>
          </a:prstGeom>
        </p:spPr>
      </p:pic>
      <p:sp>
        <p:nvSpPr>
          <p:cNvPr id="13" name="TextBox 12">
            <a:extLst>
              <a:ext uri="{FF2B5EF4-FFF2-40B4-BE49-F238E27FC236}">
                <a16:creationId xmlns:a16="http://schemas.microsoft.com/office/drawing/2014/main" id="{77F480FB-B037-B50B-83CC-C2A610DBEDD4}"/>
              </a:ext>
            </a:extLst>
          </p:cNvPr>
          <p:cNvSpPr txBox="1"/>
          <p:nvPr/>
        </p:nvSpPr>
        <p:spPr>
          <a:xfrm>
            <a:off x="6096000" y="852589"/>
            <a:ext cx="5897078" cy="1200329"/>
          </a:xfrm>
          <a:prstGeom prst="rect">
            <a:avLst/>
          </a:prstGeom>
          <a:noFill/>
        </p:spPr>
        <p:txBody>
          <a:bodyPr wrap="square">
            <a:spAutoFit/>
          </a:bodyPr>
          <a:lstStyle/>
          <a:p>
            <a:r>
              <a:rPr lang="en-CA" altLang="zh-CN" dirty="0"/>
              <a:t>The changed versions from each channel are then added together to make one channel. Each kernel in a filter makes one form of each channel, and the filter as a whole makes one channel.</a:t>
            </a:r>
            <a:endParaRPr lang="zh-CN" altLang="en-US" dirty="0"/>
          </a:p>
        </p:txBody>
      </p:sp>
      <p:sp>
        <p:nvSpPr>
          <p:cNvPr id="15" name="TextBox 14">
            <a:extLst>
              <a:ext uri="{FF2B5EF4-FFF2-40B4-BE49-F238E27FC236}">
                <a16:creationId xmlns:a16="http://schemas.microsoft.com/office/drawing/2014/main" id="{22AD9888-2F2B-4BCC-874F-E96C700B7F64}"/>
              </a:ext>
            </a:extLst>
          </p:cNvPr>
          <p:cNvSpPr txBox="1"/>
          <p:nvPr/>
        </p:nvSpPr>
        <p:spPr>
          <a:xfrm>
            <a:off x="6234942" y="4065143"/>
            <a:ext cx="5758136" cy="1200329"/>
          </a:xfrm>
          <a:prstGeom prst="rect">
            <a:avLst/>
          </a:prstGeom>
          <a:noFill/>
        </p:spPr>
        <p:txBody>
          <a:bodyPr wrap="square">
            <a:spAutoFit/>
          </a:bodyPr>
          <a:lstStyle/>
          <a:p>
            <a:r>
              <a:rPr lang="en-CA" b="0" i="0" dirty="0">
                <a:solidFill>
                  <a:srgbClr val="292929"/>
                </a:solidFill>
                <a:effectLst/>
              </a:rPr>
              <a:t>The last term is the bias term. Each output filter has its own bias term, which is how the bias term works in this case. So far, the output channel is made up of the output channel and the bias.</a:t>
            </a:r>
          </a:p>
        </p:txBody>
      </p:sp>
      <p:sp>
        <p:nvSpPr>
          <p:cNvPr id="17" name="TextBox 16">
            <a:extLst>
              <a:ext uri="{FF2B5EF4-FFF2-40B4-BE49-F238E27FC236}">
                <a16:creationId xmlns:a16="http://schemas.microsoft.com/office/drawing/2014/main" id="{15DF933C-D3C8-ADC8-424E-B4D91A236A5A}"/>
              </a:ext>
            </a:extLst>
          </p:cNvPr>
          <p:cNvSpPr txBox="1"/>
          <p:nvPr/>
        </p:nvSpPr>
        <p:spPr>
          <a:xfrm>
            <a:off x="432009" y="2312765"/>
            <a:ext cx="5545279" cy="646331"/>
          </a:xfrm>
          <a:prstGeom prst="rect">
            <a:avLst/>
          </a:prstGeom>
          <a:noFill/>
        </p:spPr>
        <p:txBody>
          <a:bodyPr wrap="square">
            <a:spAutoFit/>
          </a:bodyPr>
          <a:lstStyle/>
          <a:p>
            <a:r>
              <a:rPr lang="zh-CN" altLang="en-US" dirty="0"/>
              <a:t>Each kernel of the filter "slides" over its own input channel to make a changed version of that channel. </a:t>
            </a:r>
          </a:p>
        </p:txBody>
      </p:sp>
      <p:pic>
        <p:nvPicPr>
          <p:cNvPr id="3" name="Picture 2" descr="Shape&#10;&#10;Description automatically generated with medium confidence">
            <a:extLst>
              <a:ext uri="{FF2B5EF4-FFF2-40B4-BE49-F238E27FC236}">
                <a16:creationId xmlns:a16="http://schemas.microsoft.com/office/drawing/2014/main" id="{3128DE44-3592-56AC-5D93-CBB966DA1B16}"/>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84627817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751D3CB-8DA8-B622-8D54-542EB12FAD31}"/>
              </a:ext>
            </a:extLst>
          </p:cNvPr>
          <p:cNvSpPr>
            <a:spLocks noGrp="1"/>
          </p:cNvSpPr>
          <p:nvPr>
            <p:ph type="title"/>
          </p:nvPr>
        </p:nvSpPr>
        <p:spPr/>
        <p:txBody>
          <a:bodyPr/>
          <a:lstStyle/>
          <a:p>
            <a:r>
              <a:rPr lang="en-CA" altLang="zh-CN" dirty="0"/>
              <a:t>Convolution</a:t>
            </a:r>
            <a:endParaRPr lang="zh-CN" altLang="en-US" dirty="0"/>
          </a:p>
        </p:txBody>
      </p:sp>
      <p:sp>
        <p:nvSpPr>
          <p:cNvPr id="3" name="Content Placeholder 2">
            <a:extLst>
              <a:ext uri="{FF2B5EF4-FFF2-40B4-BE49-F238E27FC236}">
                <a16:creationId xmlns:a16="http://schemas.microsoft.com/office/drawing/2014/main" id="{EEC39181-90A1-8240-DE3E-EE14C7EDE20D}"/>
              </a:ext>
            </a:extLst>
          </p:cNvPr>
          <p:cNvSpPr>
            <a:spLocks noGrp="1"/>
          </p:cNvSpPr>
          <p:nvPr>
            <p:ph idx="1"/>
          </p:nvPr>
        </p:nvSpPr>
        <p:spPr>
          <a:xfrm>
            <a:off x="838200" y="1690688"/>
            <a:ext cx="10515600" cy="4665662"/>
          </a:xfrm>
        </p:spPr>
        <p:txBody>
          <a:bodyPr>
            <a:normAutofit fontScale="92500" lnSpcReduction="10000"/>
          </a:bodyPr>
          <a:lstStyle/>
          <a:p>
            <a:r>
              <a:rPr lang="en-CA" altLang="zh-CN" sz="2000" dirty="0"/>
              <a:t>Convolution process is to slide the kernel over the image matrix and perform the element-wise multiplication and summation for each region. It outputs matrix that represents the processed image. [Definition in deep learning]</a:t>
            </a:r>
          </a:p>
          <a:p>
            <a:r>
              <a:rPr lang="en-CA" altLang="zh-CN" sz="2000" dirty="0"/>
              <a:t>In mathematics (in particular, functional analysis), convolution is a mathematical operation on two functions (f and g) that produces a third function (f*g) that expresses how the shape of one is modified by the other (Wiki). [Broader definition]</a:t>
            </a:r>
          </a:p>
          <a:p>
            <a:r>
              <a:rPr lang="en-CA" altLang="zh-CN" sz="2000" dirty="0"/>
              <a:t>Channels: one color is one channel. </a:t>
            </a:r>
            <a:r>
              <a:rPr lang="en-US" altLang="zh-CN" sz="2000" dirty="0"/>
              <a:t>Three channels (red, green, blue) for colorful pictures and one channel for black and white pictures</a:t>
            </a:r>
            <a:endParaRPr lang="en-CA" altLang="zh-CN" sz="2000" dirty="0"/>
          </a:p>
          <a:p>
            <a:r>
              <a:rPr lang="en-CA" altLang="zh-CN" sz="2000" dirty="0"/>
              <a:t>Kernels: square matrix contains numeric values. They combine pixels only from a small, local area to form an output.</a:t>
            </a:r>
          </a:p>
          <a:p>
            <a:r>
              <a:rPr lang="en-CA" altLang="zh-CN" sz="2000" dirty="0"/>
              <a:t>F</a:t>
            </a:r>
            <a:r>
              <a:rPr lang="en-US" altLang="zh-CN" sz="2000" dirty="0" err="1"/>
              <a:t>ilters</a:t>
            </a:r>
            <a:r>
              <a:rPr lang="en-US" altLang="zh-CN" sz="2000" dirty="0"/>
              <a:t>: a collection of kernels</a:t>
            </a:r>
            <a:endParaRPr lang="en-CA" altLang="zh-CN" sz="2000" dirty="0"/>
          </a:p>
          <a:p>
            <a:r>
              <a:rPr lang="en-CA" altLang="zh-CN" sz="2000" dirty="0"/>
              <a:t>Padding: pad the edges with extra, “fake” pixels (usually 1 column on left, 1 on right, 1 row on top and 1 row on bottom. Pixels with 0 values).</a:t>
            </a:r>
          </a:p>
          <a:p>
            <a:r>
              <a:rPr lang="en-CA" altLang="zh-CN" sz="2000" dirty="0"/>
              <a:t>Max polling: the largest value of each patch in a feature map is used in a pooling process to make a down sampled (pooled) feature map.</a:t>
            </a:r>
          </a:p>
          <a:p>
            <a:endParaRPr lang="zh-CN" altLang="en-US" sz="2000" dirty="0"/>
          </a:p>
        </p:txBody>
      </p:sp>
      <p:sp>
        <p:nvSpPr>
          <p:cNvPr id="4" name="Slide Number Placeholder 3">
            <a:extLst>
              <a:ext uri="{FF2B5EF4-FFF2-40B4-BE49-F238E27FC236}">
                <a16:creationId xmlns:a16="http://schemas.microsoft.com/office/drawing/2014/main" id="{B25E99C5-26D9-15DE-A1C6-33A27CB105A6}"/>
              </a:ext>
            </a:extLst>
          </p:cNvPr>
          <p:cNvSpPr>
            <a:spLocks noGrp="1"/>
          </p:cNvSpPr>
          <p:nvPr>
            <p:ph type="sldNum" sz="quarter" idx="12"/>
          </p:nvPr>
        </p:nvSpPr>
        <p:spPr/>
        <p:txBody>
          <a:bodyPr/>
          <a:lstStyle/>
          <a:p>
            <a:fld id="{998FC6E2-3800-4EB0-A18D-3856D6660061}" type="slidenum">
              <a:rPr lang="en-US" smtClean="0"/>
              <a:t>18</a:t>
            </a:fld>
            <a:endParaRPr lang="en-US"/>
          </a:p>
        </p:txBody>
      </p:sp>
      <p:sp>
        <p:nvSpPr>
          <p:cNvPr id="5" name="TextBox 4">
            <a:extLst>
              <a:ext uri="{FF2B5EF4-FFF2-40B4-BE49-F238E27FC236}">
                <a16:creationId xmlns:a16="http://schemas.microsoft.com/office/drawing/2014/main" id="{E19C7DF8-4446-475B-0FCF-BF36CCA7F4C7}"/>
              </a:ext>
            </a:extLst>
          </p:cNvPr>
          <p:cNvSpPr txBox="1"/>
          <p:nvPr/>
        </p:nvSpPr>
        <p:spPr>
          <a:xfrm>
            <a:off x="0" y="6590670"/>
            <a:ext cx="3581401" cy="267330"/>
          </a:xfrm>
          <a:prstGeom prst="rect">
            <a:avLst/>
          </a:prstGeom>
          <a:noFill/>
        </p:spPr>
        <p:txBody>
          <a:bodyPr wrap="square">
            <a:spAutoFit/>
          </a:bodyPr>
          <a:lstStyle/>
          <a:p>
            <a:r>
              <a:rPr lang="zh-CN" altLang="en-US" sz="1100" dirty="0"/>
              <a:t>https://www.databricks.com/glossary/convolutional-layer</a:t>
            </a:r>
          </a:p>
        </p:txBody>
      </p:sp>
      <p:pic>
        <p:nvPicPr>
          <p:cNvPr id="7" name="Picture 6" descr="Shape&#10;&#10;Description automatically generated with medium confidence">
            <a:extLst>
              <a:ext uri="{FF2B5EF4-FFF2-40B4-BE49-F238E27FC236}">
                <a16:creationId xmlns:a16="http://schemas.microsoft.com/office/drawing/2014/main" id="{29784C49-8A6B-AA54-13E0-3C4F1C6E668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1756070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1000"/>
                                        <p:tgtEl>
                                          <p:spTgt spid="3">
                                            <p:txEl>
                                              <p:pRg st="5" end="5"/>
                                            </p:txEl>
                                          </p:spTgt>
                                        </p:tgtEl>
                                      </p:cBhvr>
                                    </p:animEffect>
                                    <p:anim calcmode="lin" valueType="num">
                                      <p:cBhvr>
                                        <p:cTn id="8" dur="1000" fill="hold"/>
                                        <p:tgtEl>
                                          <p:spTgt spid="3">
                                            <p:txEl>
                                              <p:pRg st="5" end="5"/>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5" end="5"/>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6" end="6"/>
                                            </p:txEl>
                                          </p:spTgt>
                                        </p:tgtEl>
                                        <p:attrNameLst>
                                          <p:attrName>style.visibility</p:attrName>
                                        </p:attrNameLst>
                                      </p:cBhvr>
                                      <p:to>
                                        <p:strVal val="visible"/>
                                      </p:to>
                                    </p:set>
                                    <p:animEffect transition="in" filter="fade">
                                      <p:cBhvr>
                                        <p:cTn id="12" dur="1000"/>
                                        <p:tgtEl>
                                          <p:spTgt spid="3">
                                            <p:txEl>
                                              <p:pRg st="6" end="6"/>
                                            </p:txEl>
                                          </p:spTgt>
                                        </p:tgtEl>
                                      </p:cBhvr>
                                    </p:animEffect>
                                    <p:anim calcmode="lin" valueType="num">
                                      <p:cBhvr>
                                        <p:cTn id="13"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6" end="6"/>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1C4-CE8A-C78A-3BC3-E3FB15BE8252}"/>
              </a:ext>
            </a:extLst>
          </p:cNvPr>
          <p:cNvSpPr>
            <a:spLocks noGrp="1"/>
          </p:cNvSpPr>
          <p:nvPr>
            <p:ph type="title"/>
          </p:nvPr>
        </p:nvSpPr>
        <p:spPr/>
        <p:txBody>
          <a:bodyPr/>
          <a:lstStyle/>
          <a:p>
            <a:r>
              <a:rPr lang="en-CA" altLang="zh-CN" dirty="0"/>
              <a:t>Convolution layer VS fully connected layer</a:t>
            </a:r>
            <a:endParaRPr lang="zh-CN" altLang="en-US" dirty="0"/>
          </a:p>
        </p:txBody>
      </p:sp>
      <p:pic>
        <p:nvPicPr>
          <p:cNvPr id="5" name="Picture 6" descr="Arrays of pixel colors broken down into red, green, and blue">
            <a:extLst>
              <a:ext uri="{FF2B5EF4-FFF2-40B4-BE49-F238E27FC236}">
                <a16:creationId xmlns:a16="http://schemas.microsoft.com/office/drawing/2014/main" id="{8B0A422F-5044-569E-2BFE-12747664BD8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2409" y="1786115"/>
            <a:ext cx="4332190" cy="4351338"/>
          </a:xfrm>
          <a:prstGeom prst="rect">
            <a:avLst/>
          </a:prstGeom>
          <a:noFill/>
          <a:extLst>
            <a:ext uri="{909E8E84-426E-40DD-AFC4-6F175D3DCCD1}">
              <a14:hiddenFill xmlns:a14="http://schemas.microsoft.com/office/drawing/2010/main">
                <a:solidFill>
                  <a:srgbClr val="FFFFFF"/>
                </a:solidFill>
              </a14:hiddenFill>
            </a:ext>
          </a:extLst>
        </p:spPr>
      </p:pic>
      <p:sp>
        <p:nvSpPr>
          <p:cNvPr id="6" name="Oval 5">
            <a:extLst>
              <a:ext uri="{FF2B5EF4-FFF2-40B4-BE49-F238E27FC236}">
                <a16:creationId xmlns:a16="http://schemas.microsoft.com/office/drawing/2014/main" id="{083FABBE-E848-6C67-10A8-64DBC7CCCECD}"/>
              </a:ext>
            </a:extLst>
          </p:cNvPr>
          <p:cNvSpPr/>
          <p:nvPr/>
        </p:nvSpPr>
        <p:spPr>
          <a:xfrm>
            <a:off x="5024063" y="1703495"/>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Oval 6">
            <a:extLst>
              <a:ext uri="{FF2B5EF4-FFF2-40B4-BE49-F238E27FC236}">
                <a16:creationId xmlns:a16="http://schemas.microsoft.com/office/drawing/2014/main" id="{D5CC4EB2-2FEB-07CC-D0B3-3C0E957F4F42}"/>
              </a:ext>
            </a:extLst>
          </p:cNvPr>
          <p:cNvSpPr/>
          <p:nvPr/>
        </p:nvSpPr>
        <p:spPr>
          <a:xfrm>
            <a:off x="5024063" y="1910636"/>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Oval 7">
            <a:extLst>
              <a:ext uri="{FF2B5EF4-FFF2-40B4-BE49-F238E27FC236}">
                <a16:creationId xmlns:a16="http://schemas.microsoft.com/office/drawing/2014/main" id="{350AC6EF-95DA-5EB6-D169-C8EC8F7D8D6F}"/>
              </a:ext>
            </a:extLst>
          </p:cNvPr>
          <p:cNvSpPr/>
          <p:nvPr/>
        </p:nvSpPr>
        <p:spPr>
          <a:xfrm>
            <a:off x="5024063" y="2117776"/>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Oval 8">
            <a:extLst>
              <a:ext uri="{FF2B5EF4-FFF2-40B4-BE49-F238E27FC236}">
                <a16:creationId xmlns:a16="http://schemas.microsoft.com/office/drawing/2014/main" id="{42213207-10D4-4FA6-B2C9-105970C754C7}"/>
              </a:ext>
            </a:extLst>
          </p:cNvPr>
          <p:cNvSpPr/>
          <p:nvPr/>
        </p:nvSpPr>
        <p:spPr>
          <a:xfrm>
            <a:off x="5024063" y="2324916"/>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Oval 9">
            <a:extLst>
              <a:ext uri="{FF2B5EF4-FFF2-40B4-BE49-F238E27FC236}">
                <a16:creationId xmlns:a16="http://schemas.microsoft.com/office/drawing/2014/main" id="{086640E2-CB04-73EB-00D4-67BC73B0C0F6}"/>
              </a:ext>
            </a:extLst>
          </p:cNvPr>
          <p:cNvSpPr/>
          <p:nvPr/>
        </p:nvSpPr>
        <p:spPr>
          <a:xfrm>
            <a:off x="5024063" y="2532056"/>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Oval 10">
            <a:extLst>
              <a:ext uri="{FF2B5EF4-FFF2-40B4-BE49-F238E27FC236}">
                <a16:creationId xmlns:a16="http://schemas.microsoft.com/office/drawing/2014/main" id="{1DF45E2F-1612-E57E-EE09-F49C23594758}"/>
              </a:ext>
            </a:extLst>
          </p:cNvPr>
          <p:cNvSpPr/>
          <p:nvPr/>
        </p:nvSpPr>
        <p:spPr>
          <a:xfrm>
            <a:off x="5024063" y="2739196"/>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Oval 11">
            <a:extLst>
              <a:ext uri="{FF2B5EF4-FFF2-40B4-BE49-F238E27FC236}">
                <a16:creationId xmlns:a16="http://schemas.microsoft.com/office/drawing/2014/main" id="{5400614C-6E76-2D0D-DD22-C4D9A02AB4ED}"/>
              </a:ext>
            </a:extLst>
          </p:cNvPr>
          <p:cNvSpPr/>
          <p:nvPr/>
        </p:nvSpPr>
        <p:spPr>
          <a:xfrm>
            <a:off x="5024063" y="2946337"/>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Oval 12">
            <a:extLst>
              <a:ext uri="{FF2B5EF4-FFF2-40B4-BE49-F238E27FC236}">
                <a16:creationId xmlns:a16="http://schemas.microsoft.com/office/drawing/2014/main" id="{E6402CB5-7017-ABBC-AF21-183C7D150DBC}"/>
              </a:ext>
            </a:extLst>
          </p:cNvPr>
          <p:cNvSpPr/>
          <p:nvPr/>
        </p:nvSpPr>
        <p:spPr>
          <a:xfrm>
            <a:off x="5024063" y="3153478"/>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Oval 13">
            <a:extLst>
              <a:ext uri="{FF2B5EF4-FFF2-40B4-BE49-F238E27FC236}">
                <a16:creationId xmlns:a16="http://schemas.microsoft.com/office/drawing/2014/main" id="{23A68380-F98E-35A2-B5FA-C7E9EA30D883}"/>
              </a:ext>
            </a:extLst>
          </p:cNvPr>
          <p:cNvSpPr/>
          <p:nvPr/>
        </p:nvSpPr>
        <p:spPr>
          <a:xfrm>
            <a:off x="5024063" y="1496354"/>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Oval 15">
            <a:extLst>
              <a:ext uri="{FF2B5EF4-FFF2-40B4-BE49-F238E27FC236}">
                <a16:creationId xmlns:a16="http://schemas.microsoft.com/office/drawing/2014/main" id="{EDB1AC41-33C4-4268-DAF4-9B4F25AB8BB4}"/>
              </a:ext>
            </a:extLst>
          </p:cNvPr>
          <p:cNvSpPr/>
          <p:nvPr/>
        </p:nvSpPr>
        <p:spPr>
          <a:xfrm>
            <a:off x="5548998" y="2040988"/>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Oval 16">
            <a:extLst>
              <a:ext uri="{FF2B5EF4-FFF2-40B4-BE49-F238E27FC236}">
                <a16:creationId xmlns:a16="http://schemas.microsoft.com/office/drawing/2014/main" id="{5FE06E69-3EFC-A99A-5D80-46260BCDACCE}"/>
              </a:ext>
            </a:extLst>
          </p:cNvPr>
          <p:cNvSpPr/>
          <p:nvPr/>
        </p:nvSpPr>
        <p:spPr>
          <a:xfrm>
            <a:off x="5548998" y="2248128"/>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Oval 17">
            <a:extLst>
              <a:ext uri="{FF2B5EF4-FFF2-40B4-BE49-F238E27FC236}">
                <a16:creationId xmlns:a16="http://schemas.microsoft.com/office/drawing/2014/main" id="{4E6DA086-7EC7-2C1D-98DA-0FFB70117CFB}"/>
              </a:ext>
            </a:extLst>
          </p:cNvPr>
          <p:cNvSpPr/>
          <p:nvPr/>
        </p:nvSpPr>
        <p:spPr>
          <a:xfrm>
            <a:off x="5548998" y="2455269"/>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Oval 18">
            <a:extLst>
              <a:ext uri="{FF2B5EF4-FFF2-40B4-BE49-F238E27FC236}">
                <a16:creationId xmlns:a16="http://schemas.microsoft.com/office/drawing/2014/main" id="{7D539ECD-5556-C70C-FCBA-E411F1AC7605}"/>
              </a:ext>
            </a:extLst>
          </p:cNvPr>
          <p:cNvSpPr/>
          <p:nvPr/>
        </p:nvSpPr>
        <p:spPr>
          <a:xfrm>
            <a:off x="5548998" y="2662410"/>
            <a:ext cx="168934" cy="16893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TextBox 19">
            <a:extLst>
              <a:ext uri="{FF2B5EF4-FFF2-40B4-BE49-F238E27FC236}">
                <a16:creationId xmlns:a16="http://schemas.microsoft.com/office/drawing/2014/main" id="{1AD43613-47CE-0085-2434-BA9CA15F2CCF}"/>
              </a:ext>
            </a:extLst>
          </p:cNvPr>
          <p:cNvSpPr txBox="1"/>
          <p:nvPr/>
        </p:nvSpPr>
        <p:spPr>
          <a:xfrm>
            <a:off x="6096000" y="2332595"/>
            <a:ext cx="4832349" cy="369332"/>
          </a:xfrm>
          <a:prstGeom prst="rect">
            <a:avLst/>
          </a:prstGeom>
          <a:noFill/>
        </p:spPr>
        <p:txBody>
          <a:bodyPr wrap="none" rtlCol="0">
            <a:spAutoFit/>
          </a:bodyPr>
          <a:lstStyle/>
          <a:p>
            <a:r>
              <a:rPr lang="en-US" altLang="zh-CN" dirty="0"/>
              <a:t>How many parameters (w, b) we need? 9*4*2=72</a:t>
            </a:r>
            <a:endParaRPr lang="zh-CN" altLang="en-US" dirty="0"/>
          </a:p>
        </p:txBody>
      </p:sp>
      <p:cxnSp>
        <p:nvCxnSpPr>
          <p:cNvPr id="22" name="Straight Arrow Connector 21">
            <a:extLst>
              <a:ext uri="{FF2B5EF4-FFF2-40B4-BE49-F238E27FC236}">
                <a16:creationId xmlns:a16="http://schemas.microsoft.com/office/drawing/2014/main" id="{2E236869-9B80-7285-748C-1C1CD0234432}"/>
              </a:ext>
            </a:extLst>
          </p:cNvPr>
          <p:cNvCxnSpPr>
            <a:stCxn id="14" idx="6"/>
            <a:endCxn id="16" idx="1"/>
          </p:cNvCxnSpPr>
          <p:nvPr/>
        </p:nvCxnSpPr>
        <p:spPr>
          <a:xfrm>
            <a:off x="5192997" y="1580821"/>
            <a:ext cx="380741" cy="48490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EB57EBC-7D5C-2F0D-2396-BB9FBF7AD16E}"/>
              </a:ext>
            </a:extLst>
          </p:cNvPr>
          <p:cNvCxnSpPr>
            <a:cxnSpLocks/>
            <a:stCxn id="14" idx="6"/>
            <a:endCxn id="17" idx="1"/>
          </p:cNvCxnSpPr>
          <p:nvPr/>
        </p:nvCxnSpPr>
        <p:spPr>
          <a:xfrm>
            <a:off x="5192997" y="1580821"/>
            <a:ext cx="380741" cy="692047"/>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44D584E3-BE1E-C843-7522-DA11EAC61DCC}"/>
              </a:ext>
            </a:extLst>
          </p:cNvPr>
          <p:cNvCxnSpPr>
            <a:stCxn id="14" idx="6"/>
            <a:endCxn id="18" idx="2"/>
          </p:cNvCxnSpPr>
          <p:nvPr/>
        </p:nvCxnSpPr>
        <p:spPr>
          <a:xfrm>
            <a:off x="5192997" y="1580821"/>
            <a:ext cx="356001" cy="958915"/>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884B5B36-F0CE-BA93-EEA9-AEC8BB869634}"/>
              </a:ext>
            </a:extLst>
          </p:cNvPr>
          <p:cNvCxnSpPr>
            <a:stCxn id="14" idx="6"/>
            <a:endCxn id="19" idx="3"/>
          </p:cNvCxnSpPr>
          <p:nvPr/>
        </p:nvCxnSpPr>
        <p:spPr>
          <a:xfrm>
            <a:off x="5192997" y="1580821"/>
            <a:ext cx="380741" cy="1225783"/>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0BD54BB2-BC94-3396-95BD-53916D2A72EC}"/>
              </a:ext>
            </a:extLst>
          </p:cNvPr>
          <p:cNvSpPr/>
          <p:nvPr/>
        </p:nvSpPr>
        <p:spPr>
          <a:xfrm>
            <a:off x="5449514" y="3471567"/>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Oval 30">
            <a:extLst>
              <a:ext uri="{FF2B5EF4-FFF2-40B4-BE49-F238E27FC236}">
                <a16:creationId xmlns:a16="http://schemas.microsoft.com/office/drawing/2014/main" id="{F1DE46E0-B047-0C03-DF4D-28F985866921}"/>
              </a:ext>
            </a:extLst>
          </p:cNvPr>
          <p:cNvSpPr/>
          <p:nvPr/>
        </p:nvSpPr>
        <p:spPr>
          <a:xfrm>
            <a:off x="5449514" y="3678708"/>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Oval 31">
            <a:extLst>
              <a:ext uri="{FF2B5EF4-FFF2-40B4-BE49-F238E27FC236}">
                <a16:creationId xmlns:a16="http://schemas.microsoft.com/office/drawing/2014/main" id="{DC4C9A7A-4E46-CF3E-3AEF-E90ACCC83BDD}"/>
              </a:ext>
            </a:extLst>
          </p:cNvPr>
          <p:cNvSpPr/>
          <p:nvPr/>
        </p:nvSpPr>
        <p:spPr>
          <a:xfrm>
            <a:off x="5449514" y="3885848"/>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Oval 32">
            <a:extLst>
              <a:ext uri="{FF2B5EF4-FFF2-40B4-BE49-F238E27FC236}">
                <a16:creationId xmlns:a16="http://schemas.microsoft.com/office/drawing/2014/main" id="{903689EF-6188-9025-099B-7979C320619E}"/>
              </a:ext>
            </a:extLst>
          </p:cNvPr>
          <p:cNvSpPr/>
          <p:nvPr/>
        </p:nvSpPr>
        <p:spPr>
          <a:xfrm>
            <a:off x="5449514" y="4092988"/>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Oval 33">
            <a:extLst>
              <a:ext uri="{FF2B5EF4-FFF2-40B4-BE49-F238E27FC236}">
                <a16:creationId xmlns:a16="http://schemas.microsoft.com/office/drawing/2014/main" id="{3828F12A-BA2A-70AA-5E58-0C93A79B8A78}"/>
              </a:ext>
            </a:extLst>
          </p:cNvPr>
          <p:cNvSpPr/>
          <p:nvPr/>
        </p:nvSpPr>
        <p:spPr>
          <a:xfrm>
            <a:off x="5449514" y="4300128"/>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5" name="Oval 34">
            <a:extLst>
              <a:ext uri="{FF2B5EF4-FFF2-40B4-BE49-F238E27FC236}">
                <a16:creationId xmlns:a16="http://schemas.microsoft.com/office/drawing/2014/main" id="{502E5133-3DDD-05DC-B28A-2CFCEDD73FED}"/>
              </a:ext>
            </a:extLst>
          </p:cNvPr>
          <p:cNvSpPr/>
          <p:nvPr/>
        </p:nvSpPr>
        <p:spPr>
          <a:xfrm>
            <a:off x="5449514" y="4507268"/>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Oval 35">
            <a:extLst>
              <a:ext uri="{FF2B5EF4-FFF2-40B4-BE49-F238E27FC236}">
                <a16:creationId xmlns:a16="http://schemas.microsoft.com/office/drawing/2014/main" id="{B88AAF94-5728-D973-DCAA-A0C34B6995CC}"/>
              </a:ext>
            </a:extLst>
          </p:cNvPr>
          <p:cNvSpPr/>
          <p:nvPr/>
        </p:nvSpPr>
        <p:spPr>
          <a:xfrm>
            <a:off x="5449514" y="4714409"/>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Oval 36">
            <a:extLst>
              <a:ext uri="{FF2B5EF4-FFF2-40B4-BE49-F238E27FC236}">
                <a16:creationId xmlns:a16="http://schemas.microsoft.com/office/drawing/2014/main" id="{3AD6A6BB-FA32-374B-E78D-0A1408B9B9E5}"/>
              </a:ext>
            </a:extLst>
          </p:cNvPr>
          <p:cNvSpPr/>
          <p:nvPr/>
        </p:nvSpPr>
        <p:spPr>
          <a:xfrm>
            <a:off x="5449514" y="4921550"/>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Oval 37">
            <a:extLst>
              <a:ext uri="{FF2B5EF4-FFF2-40B4-BE49-F238E27FC236}">
                <a16:creationId xmlns:a16="http://schemas.microsoft.com/office/drawing/2014/main" id="{4C008A18-B9A7-E335-9E80-DAA26E951816}"/>
              </a:ext>
            </a:extLst>
          </p:cNvPr>
          <p:cNvSpPr/>
          <p:nvPr/>
        </p:nvSpPr>
        <p:spPr>
          <a:xfrm>
            <a:off x="5449514" y="3264426"/>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9" name="Oval 38">
            <a:extLst>
              <a:ext uri="{FF2B5EF4-FFF2-40B4-BE49-F238E27FC236}">
                <a16:creationId xmlns:a16="http://schemas.microsoft.com/office/drawing/2014/main" id="{17B040A0-AEA8-25D1-4860-C861005E4DAA}"/>
              </a:ext>
            </a:extLst>
          </p:cNvPr>
          <p:cNvSpPr/>
          <p:nvPr/>
        </p:nvSpPr>
        <p:spPr>
          <a:xfrm>
            <a:off x="5974449" y="3809060"/>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Oval 39">
            <a:extLst>
              <a:ext uri="{FF2B5EF4-FFF2-40B4-BE49-F238E27FC236}">
                <a16:creationId xmlns:a16="http://schemas.microsoft.com/office/drawing/2014/main" id="{4D31067F-D191-6107-27BE-3F43C1BBEC42}"/>
              </a:ext>
            </a:extLst>
          </p:cNvPr>
          <p:cNvSpPr/>
          <p:nvPr/>
        </p:nvSpPr>
        <p:spPr>
          <a:xfrm>
            <a:off x="5974449" y="4016200"/>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Oval 40">
            <a:extLst>
              <a:ext uri="{FF2B5EF4-FFF2-40B4-BE49-F238E27FC236}">
                <a16:creationId xmlns:a16="http://schemas.microsoft.com/office/drawing/2014/main" id="{7B7FD729-78CD-7B89-CF74-2D8445081A18}"/>
              </a:ext>
            </a:extLst>
          </p:cNvPr>
          <p:cNvSpPr/>
          <p:nvPr/>
        </p:nvSpPr>
        <p:spPr>
          <a:xfrm>
            <a:off x="5974449" y="4223341"/>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Oval 41">
            <a:extLst>
              <a:ext uri="{FF2B5EF4-FFF2-40B4-BE49-F238E27FC236}">
                <a16:creationId xmlns:a16="http://schemas.microsoft.com/office/drawing/2014/main" id="{9B19EB01-CBD6-9A07-3C1A-9469DCE5C8B4}"/>
              </a:ext>
            </a:extLst>
          </p:cNvPr>
          <p:cNvSpPr/>
          <p:nvPr/>
        </p:nvSpPr>
        <p:spPr>
          <a:xfrm>
            <a:off x="5974449" y="4430482"/>
            <a:ext cx="168934" cy="168934"/>
          </a:xfrm>
          <a:prstGeom prst="ellipse">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TextBox 42">
            <a:extLst>
              <a:ext uri="{FF2B5EF4-FFF2-40B4-BE49-F238E27FC236}">
                <a16:creationId xmlns:a16="http://schemas.microsoft.com/office/drawing/2014/main" id="{1BE9AC8B-6979-7C6E-2F4F-F65686B42E3A}"/>
              </a:ext>
            </a:extLst>
          </p:cNvPr>
          <p:cNvSpPr txBox="1"/>
          <p:nvPr/>
        </p:nvSpPr>
        <p:spPr>
          <a:xfrm>
            <a:off x="6521451" y="4100667"/>
            <a:ext cx="4832349" cy="369332"/>
          </a:xfrm>
          <a:prstGeom prst="rect">
            <a:avLst/>
          </a:prstGeom>
          <a:noFill/>
        </p:spPr>
        <p:txBody>
          <a:bodyPr wrap="none" rtlCol="0">
            <a:spAutoFit/>
          </a:bodyPr>
          <a:lstStyle/>
          <a:p>
            <a:r>
              <a:rPr lang="en-US" altLang="zh-CN" dirty="0"/>
              <a:t>How many parameters (w, b) we need? 9*4*2=72</a:t>
            </a:r>
            <a:endParaRPr lang="zh-CN" altLang="en-US" dirty="0"/>
          </a:p>
        </p:txBody>
      </p:sp>
      <p:cxnSp>
        <p:nvCxnSpPr>
          <p:cNvPr id="44" name="Straight Arrow Connector 43">
            <a:extLst>
              <a:ext uri="{FF2B5EF4-FFF2-40B4-BE49-F238E27FC236}">
                <a16:creationId xmlns:a16="http://schemas.microsoft.com/office/drawing/2014/main" id="{C259E937-F059-4175-901B-C6876F20E92F}"/>
              </a:ext>
            </a:extLst>
          </p:cNvPr>
          <p:cNvCxnSpPr>
            <a:stCxn id="38" idx="6"/>
            <a:endCxn id="39" idx="1"/>
          </p:cNvCxnSpPr>
          <p:nvPr/>
        </p:nvCxnSpPr>
        <p:spPr>
          <a:xfrm>
            <a:off x="5618448" y="3348893"/>
            <a:ext cx="380741" cy="48490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63EB1DF-D483-BD80-2D4D-F6B68FF7B520}"/>
              </a:ext>
            </a:extLst>
          </p:cNvPr>
          <p:cNvCxnSpPr>
            <a:cxnSpLocks/>
            <a:stCxn id="38" idx="6"/>
            <a:endCxn id="40" idx="1"/>
          </p:cNvCxnSpPr>
          <p:nvPr/>
        </p:nvCxnSpPr>
        <p:spPr>
          <a:xfrm>
            <a:off x="5618448" y="3348893"/>
            <a:ext cx="380741" cy="692047"/>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8254DDF4-FBD0-6F98-8A2E-6213AE593F8B}"/>
              </a:ext>
            </a:extLst>
          </p:cNvPr>
          <p:cNvCxnSpPr>
            <a:stCxn id="38" idx="6"/>
            <a:endCxn id="41" idx="2"/>
          </p:cNvCxnSpPr>
          <p:nvPr/>
        </p:nvCxnSpPr>
        <p:spPr>
          <a:xfrm>
            <a:off x="5618448" y="3348893"/>
            <a:ext cx="356001" cy="958915"/>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48FBCB93-B159-137D-F737-48DF7C1DBA30}"/>
              </a:ext>
            </a:extLst>
          </p:cNvPr>
          <p:cNvCxnSpPr>
            <a:stCxn id="38" idx="6"/>
            <a:endCxn id="42" idx="3"/>
          </p:cNvCxnSpPr>
          <p:nvPr/>
        </p:nvCxnSpPr>
        <p:spPr>
          <a:xfrm>
            <a:off x="5618448" y="3348893"/>
            <a:ext cx="380741" cy="1225783"/>
          </a:xfrm>
          <a:prstGeom prst="straightConnector1">
            <a:avLst/>
          </a:prstGeom>
          <a:ln>
            <a:solidFill>
              <a:srgbClr val="00B050"/>
            </a:solidFill>
            <a:tailEnd type="triangle"/>
          </a:ln>
        </p:spPr>
        <p:style>
          <a:lnRef idx="1">
            <a:schemeClr val="accent1"/>
          </a:lnRef>
          <a:fillRef idx="0">
            <a:schemeClr val="accent1"/>
          </a:fillRef>
          <a:effectRef idx="0">
            <a:schemeClr val="accent1"/>
          </a:effectRef>
          <a:fontRef idx="minor">
            <a:schemeClr val="tx1"/>
          </a:fontRef>
        </p:style>
      </p:cxnSp>
      <p:sp>
        <p:nvSpPr>
          <p:cNvPr id="48" name="Oval 47">
            <a:extLst>
              <a:ext uri="{FF2B5EF4-FFF2-40B4-BE49-F238E27FC236}">
                <a16:creationId xmlns:a16="http://schemas.microsoft.com/office/drawing/2014/main" id="{34176F42-3784-55B7-87AD-69D5E8E9AF19}"/>
              </a:ext>
            </a:extLst>
          </p:cNvPr>
          <p:cNvSpPr/>
          <p:nvPr/>
        </p:nvSpPr>
        <p:spPr>
          <a:xfrm>
            <a:off x="6215536" y="5090484"/>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Oval 48">
            <a:extLst>
              <a:ext uri="{FF2B5EF4-FFF2-40B4-BE49-F238E27FC236}">
                <a16:creationId xmlns:a16="http://schemas.microsoft.com/office/drawing/2014/main" id="{5B1E9250-141C-A305-B091-123ED266A0AD}"/>
              </a:ext>
            </a:extLst>
          </p:cNvPr>
          <p:cNvSpPr/>
          <p:nvPr/>
        </p:nvSpPr>
        <p:spPr>
          <a:xfrm>
            <a:off x="6215536" y="5297625"/>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Oval 49">
            <a:extLst>
              <a:ext uri="{FF2B5EF4-FFF2-40B4-BE49-F238E27FC236}">
                <a16:creationId xmlns:a16="http://schemas.microsoft.com/office/drawing/2014/main" id="{98AD4DB3-5DF9-C9E4-A5FA-AB76249D8526}"/>
              </a:ext>
            </a:extLst>
          </p:cNvPr>
          <p:cNvSpPr/>
          <p:nvPr/>
        </p:nvSpPr>
        <p:spPr>
          <a:xfrm>
            <a:off x="6215536" y="5504765"/>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1" name="Oval 50">
            <a:extLst>
              <a:ext uri="{FF2B5EF4-FFF2-40B4-BE49-F238E27FC236}">
                <a16:creationId xmlns:a16="http://schemas.microsoft.com/office/drawing/2014/main" id="{0ADE625E-3132-AA30-BE72-DEF79439F295}"/>
              </a:ext>
            </a:extLst>
          </p:cNvPr>
          <p:cNvSpPr/>
          <p:nvPr/>
        </p:nvSpPr>
        <p:spPr>
          <a:xfrm>
            <a:off x="6215536" y="5711905"/>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Oval 51">
            <a:extLst>
              <a:ext uri="{FF2B5EF4-FFF2-40B4-BE49-F238E27FC236}">
                <a16:creationId xmlns:a16="http://schemas.microsoft.com/office/drawing/2014/main" id="{3D8F7FA6-B05F-7FF6-031D-227A74650199}"/>
              </a:ext>
            </a:extLst>
          </p:cNvPr>
          <p:cNvSpPr/>
          <p:nvPr/>
        </p:nvSpPr>
        <p:spPr>
          <a:xfrm>
            <a:off x="6215536" y="5919045"/>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Oval 52">
            <a:extLst>
              <a:ext uri="{FF2B5EF4-FFF2-40B4-BE49-F238E27FC236}">
                <a16:creationId xmlns:a16="http://schemas.microsoft.com/office/drawing/2014/main" id="{CCB51CBE-068A-A211-E39C-96811BAE21BA}"/>
              </a:ext>
            </a:extLst>
          </p:cNvPr>
          <p:cNvSpPr/>
          <p:nvPr/>
        </p:nvSpPr>
        <p:spPr>
          <a:xfrm>
            <a:off x="6215536" y="6126185"/>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4" name="Oval 53">
            <a:extLst>
              <a:ext uri="{FF2B5EF4-FFF2-40B4-BE49-F238E27FC236}">
                <a16:creationId xmlns:a16="http://schemas.microsoft.com/office/drawing/2014/main" id="{31A9A5D6-2A97-917A-F4F2-F6DA5EFC42EC}"/>
              </a:ext>
            </a:extLst>
          </p:cNvPr>
          <p:cNvSpPr/>
          <p:nvPr/>
        </p:nvSpPr>
        <p:spPr>
          <a:xfrm>
            <a:off x="6215536" y="6333326"/>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Oval 54">
            <a:extLst>
              <a:ext uri="{FF2B5EF4-FFF2-40B4-BE49-F238E27FC236}">
                <a16:creationId xmlns:a16="http://schemas.microsoft.com/office/drawing/2014/main" id="{2B9FF6E4-5EDD-F3B3-ED7A-36534C25D793}"/>
              </a:ext>
            </a:extLst>
          </p:cNvPr>
          <p:cNvSpPr/>
          <p:nvPr/>
        </p:nvSpPr>
        <p:spPr>
          <a:xfrm>
            <a:off x="6215536" y="6540467"/>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Oval 55">
            <a:extLst>
              <a:ext uri="{FF2B5EF4-FFF2-40B4-BE49-F238E27FC236}">
                <a16:creationId xmlns:a16="http://schemas.microsoft.com/office/drawing/2014/main" id="{A705A97D-3BD1-7945-8EE4-C013FAC17C94}"/>
              </a:ext>
            </a:extLst>
          </p:cNvPr>
          <p:cNvSpPr/>
          <p:nvPr/>
        </p:nvSpPr>
        <p:spPr>
          <a:xfrm>
            <a:off x="6215536" y="4883343"/>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7" name="Oval 56">
            <a:extLst>
              <a:ext uri="{FF2B5EF4-FFF2-40B4-BE49-F238E27FC236}">
                <a16:creationId xmlns:a16="http://schemas.microsoft.com/office/drawing/2014/main" id="{71170CB9-F242-2B5A-C666-F62E19E1D348}"/>
              </a:ext>
            </a:extLst>
          </p:cNvPr>
          <p:cNvSpPr/>
          <p:nvPr/>
        </p:nvSpPr>
        <p:spPr>
          <a:xfrm>
            <a:off x="6740471" y="5427977"/>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8" name="Oval 57">
            <a:extLst>
              <a:ext uri="{FF2B5EF4-FFF2-40B4-BE49-F238E27FC236}">
                <a16:creationId xmlns:a16="http://schemas.microsoft.com/office/drawing/2014/main" id="{32C7A4EB-A93D-8305-01B3-7DB68721C26B}"/>
              </a:ext>
            </a:extLst>
          </p:cNvPr>
          <p:cNvSpPr/>
          <p:nvPr/>
        </p:nvSpPr>
        <p:spPr>
          <a:xfrm>
            <a:off x="6740471" y="5635117"/>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9" name="Oval 58">
            <a:extLst>
              <a:ext uri="{FF2B5EF4-FFF2-40B4-BE49-F238E27FC236}">
                <a16:creationId xmlns:a16="http://schemas.microsoft.com/office/drawing/2014/main" id="{D8305F6B-531A-796E-6CB0-552E0227F1CF}"/>
              </a:ext>
            </a:extLst>
          </p:cNvPr>
          <p:cNvSpPr/>
          <p:nvPr/>
        </p:nvSpPr>
        <p:spPr>
          <a:xfrm>
            <a:off x="6740471" y="5842258"/>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0" name="Oval 59">
            <a:extLst>
              <a:ext uri="{FF2B5EF4-FFF2-40B4-BE49-F238E27FC236}">
                <a16:creationId xmlns:a16="http://schemas.microsoft.com/office/drawing/2014/main" id="{4FF4D6CC-61CF-46C9-6B64-09A64DE70BAA}"/>
              </a:ext>
            </a:extLst>
          </p:cNvPr>
          <p:cNvSpPr/>
          <p:nvPr/>
        </p:nvSpPr>
        <p:spPr>
          <a:xfrm>
            <a:off x="6740471" y="6049399"/>
            <a:ext cx="168934" cy="168934"/>
          </a:xfrm>
          <a:prstGeom prst="ellipse">
            <a:avLst/>
          </a:prstGeom>
          <a:no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TextBox 60">
            <a:extLst>
              <a:ext uri="{FF2B5EF4-FFF2-40B4-BE49-F238E27FC236}">
                <a16:creationId xmlns:a16="http://schemas.microsoft.com/office/drawing/2014/main" id="{7160EB77-01C6-B31C-3A05-9991E92122AE}"/>
              </a:ext>
            </a:extLst>
          </p:cNvPr>
          <p:cNvSpPr txBox="1"/>
          <p:nvPr/>
        </p:nvSpPr>
        <p:spPr>
          <a:xfrm>
            <a:off x="7287473" y="5719584"/>
            <a:ext cx="4832349" cy="369332"/>
          </a:xfrm>
          <a:prstGeom prst="rect">
            <a:avLst/>
          </a:prstGeom>
          <a:noFill/>
        </p:spPr>
        <p:txBody>
          <a:bodyPr wrap="none" rtlCol="0">
            <a:spAutoFit/>
          </a:bodyPr>
          <a:lstStyle/>
          <a:p>
            <a:r>
              <a:rPr lang="en-US" altLang="zh-CN" dirty="0"/>
              <a:t>How many parameters (w, b) we need? 9*4*2=72</a:t>
            </a:r>
            <a:endParaRPr lang="zh-CN" altLang="en-US" dirty="0"/>
          </a:p>
        </p:txBody>
      </p:sp>
      <p:cxnSp>
        <p:nvCxnSpPr>
          <p:cNvPr id="62" name="Straight Arrow Connector 61">
            <a:extLst>
              <a:ext uri="{FF2B5EF4-FFF2-40B4-BE49-F238E27FC236}">
                <a16:creationId xmlns:a16="http://schemas.microsoft.com/office/drawing/2014/main" id="{DB257569-4D41-07D8-04B8-7089748505D3}"/>
              </a:ext>
            </a:extLst>
          </p:cNvPr>
          <p:cNvCxnSpPr>
            <a:stCxn id="56" idx="6"/>
            <a:endCxn id="57" idx="1"/>
          </p:cNvCxnSpPr>
          <p:nvPr/>
        </p:nvCxnSpPr>
        <p:spPr>
          <a:xfrm>
            <a:off x="6384470" y="4967810"/>
            <a:ext cx="380741" cy="48490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128A441B-539D-0B4F-C847-510E02802B2D}"/>
              </a:ext>
            </a:extLst>
          </p:cNvPr>
          <p:cNvCxnSpPr>
            <a:cxnSpLocks/>
            <a:stCxn id="56" idx="6"/>
            <a:endCxn id="58" idx="1"/>
          </p:cNvCxnSpPr>
          <p:nvPr/>
        </p:nvCxnSpPr>
        <p:spPr>
          <a:xfrm>
            <a:off x="6384470" y="4967810"/>
            <a:ext cx="380741" cy="692047"/>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B3D3D170-BA8A-63D6-11EE-AA70215795B3}"/>
              </a:ext>
            </a:extLst>
          </p:cNvPr>
          <p:cNvCxnSpPr>
            <a:stCxn id="56" idx="6"/>
            <a:endCxn id="59" idx="2"/>
          </p:cNvCxnSpPr>
          <p:nvPr/>
        </p:nvCxnSpPr>
        <p:spPr>
          <a:xfrm>
            <a:off x="6384470" y="4967810"/>
            <a:ext cx="356001" cy="958915"/>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F5C430E4-2FF5-1EE6-B6CB-2F283528242F}"/>
              </a:ext>
            </a:extLst>
          </p:cNvPr>
          <p:cNvCxnSpPr>
            <a:stCxn id="56" idx="6"/>
            <a:endCxn id="60" idx="3"/>
          </p:cNvCxnSpPr>
          <p:nvPr/>
        </p:nvCxnSpPr>
        <p:spPr>
          <a:xfrm>
            <a:off x="6384470" y="4967810"/>
            <a:ext cx="380741" cy="1225783"/>
          </a:xfrm>
          <a:prstGeom prst="straightConnector1">
            <a:avLst/>
          </a:prstGeom>
          <a:ln>
            <a:solidFill>
              <a:srgbClr val="0070C0"/>
            </a:solidFill>
            <a:tailEnd type="triangle"/>
          </a:ln>
        </p:spPr>
        <p:style>
          <a:lnRef idx="1">
            <a:schemeClr val="accent1"/>
          </a:lnRef>
          <a:fillRef idx="0">
            <a:schemeClr val="accent1"/>
          </a:fillRef>
          <a:effectRef idx="0">
            <a:schemeClr val="accent1"/>
          </a:effectRef>
          <a:fontRef idx="minor">
            <a:schemeClr val="tx1"/>
          </a:fontRef>
        </p:style>
      </p:cxnSp>
      <p:sp>
        <p:nvSpPr>
          <p:cNvPr id="3" name="Slide Number Placeholder 2">
            <a:extLst>
              <a:ext uri="{FF2B5EF4-FFF2-40B4-BE49-F238E27FC236}">
                <a16:creationId xmlns:a16="http://schemas.microsoft.com/office/drawing/2014/main" id="{1F0301D4-CFCF-982F-1343-5BEBB1AFE6A5}"/>
              </a:ext>
            </a:extLst>
          </p:cNvPr>
          <p:cNvSpPr>
            <a:spLocks noGrp="1"/>
          </p:cNvSpPr>
          <p:nvPr>
            <p:ph type="sldNum" sz="quarter" idx="12"/>
          </p:nvPr>
        </p:nvSpPr>
        <p:spPr/>
        <p:txBody>
          <a:bodyPr/>
          <a:lstStyle/>
          <a:p>
            <a:fld id="{998FC6E2-3800-4EB0-A18D-3856D6660061}" type="slidenum">
              <a:rPr lang="en-US" smtClean="0"/>
              <a:t>19</a:t>
            </a:fld>
            <a:endParaRPr lang="en-US"/>
          </a:p>
        </p:txBody>
      </p:sp>
      <p:pic>
        <p:nvPicPr>
          <p:cNvPr id="4" name="Picture 3" descr="Shape&#10;&#10;Description automatically generated with medium confidence">
            <a:extLst>
              <a:ext uri="{FF2B5EF4-FFF2-40B4-BE49-F238E27FC236}">
                <a16:creationId xmlns:a16="http://schemas.microsoft.com/office/drawing/2014/main" id="{09017A59-ECD1-438B-84FD-E9554794CF1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7690846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equal variance assumptions and normality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identify multicollinearity and outliers and data transformation.  </a:t>
            </a:r>
            <a:endParaRPr lang="en-US" sz="1900" dirty="0">
              <a:latin typeface="Calibri" panose="020F0502020204030204" pitchFamily="34" charset="0"/>
              <a:ea typeface="SimSun" panose="02010600030101010101" pitchFamily="2" charset="-122"/>
            </a:endParaRP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8: Deep learning basics</a:t>
            </a:r>
          </a:p>
          <a:p>
            <a:pPr lvl="1"/>
            <a:r>
              <a:rPr lang="en-US" sz="1900" dirty="0">
                <a:latin typeface="Calibri" panose="020F0502020204030204" pitchFamily="34" charset="0"/>
                <a:ea typeface="SimSun" panose="02010600030101010101" pitchFamily="2" charset="-122"/>
              </a:rPr>
              <a:t>Lecture 9: </a:t>
            </a:r>
            <a:r>
              <a:rPr lang="en-CA" sz="1900" dirty="0">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1C4-CE8A-C78A-3BC3-E3FB15BE8252}"/>
              </a:ext>
            </a:extLst>
          </p:cNvPr>
          <p:cNvSpPr>
            <a:spLocks noGrp="1"/>
          </p:cNvSpPr>
          <p:nvPr>
            <p:ph type="title"/>
          </p:nvPr>
        </p:nvSpPr>
        <p:spPr/>
        <p:txBody>
          <a:bodyPr/>
          <a:lstStyle/>
          <a:p>
            <a:r>
              <a:rPr lang="en-CA" altLang="zh-CN" dirty="0"/>
              <a:t>Convolution layer VS fully connected layer</a:t>
            </a:r>
            <a:endParaRPr lang="zh-CN" altLang="en-US" dirty="0"/>
          </a:p>
        </p:txBody>
      </p:sp>
      <p:graphicFrame>
        <p:nvGraphicFramePr>
          <p:cNvPr id="3" name="Table 10">
            <a:extLst>
              <a:ext uri="{FF2B5EF4-FFF2-40B4-BE49-F238E27FC236}">
                <a16:creationId xmlns:a16="http://schemas.microsoft.com/office/drawing/2014/main" id="{77C43C66-AF57-0639-DEF6-CFB82DA20339}"/>
              </a:ext>
            </a:extLst>
          </p:cNvPr>
          <p:cNvGraphicFramePr>
            <a:graphicFrameLocks noGrp="1"/>
          </p:cNvGraphicFramePr>
          <p:nvPr>
            <p:extLst>
              <p:ext uri="{D42A27DB-BD31-4B8C-83A1-F6EECF244321}">
                <p14:modId xmlns:p14="http://schemas.microsoft.com/office/powerpoint/2010/main" val="3730865010"/>
              </p:ext>
            </p:extLst>
          </p:nvPr>
        </p:nvGraphicFramePr>
        <p:xfrm>
          <a:off x="4230453" y="1980184"/>
          <a:ext cx="957724" cy="839792"/>
        </p:xfrm>
        <a:graphic>
          <a:graphicData uri="http://schemas.openxmlformats.org/drawingml/2006/table">
            <a:tbl>
              <a:tblPr firstRow="1" bandRow="1">
                <a:tableStyleId>{5940675A-B579-460E-94D1-54222C63F5DA}</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419896">
                <a:tc>
                  <a:txBody>
                    <a:bodyPr/>
                    <a:lstStyle/>
                    <a:p>
                      <a:pPr algn="ctr"/>
                      <a:r>
                        <a:rPr lang="en-CA" sz="1600" dirty="0"/>
                        <a:t>W1</a:t>
                      </a:r>
                      <a:endParaRPr lang="en-US" sz="1600" dirty="0"/>
                    </a:p>
                  </a:txBody>
                  <a:tcPr>
                    <a:solidFill>
                      <a:srgbClr val="FF0000"/>
                    </a:solidFill>
                  </a:tcPr>
                </a:tc>
                <a:tc>
                  <a:txBody>
                    <a:bodyPr/>
                    <a:lstStyle/>
                    <a:p>
                      <a:pPr algn="ctr"/>
                      <a:r>
                        <a:rPr lang="en-US" sz="1600" dirty="0"/>
                        <a:t>W2</a:t>
                      </a:r>
                    </a:p>
                  </a:txBody>
                  <a:tcPr>
                    <a:solidFill>
                      <a:srgbClr val="FF0000"/>
                    </a:solidFill>
                  </a:tcPr>
                </a:tc>
                <a:extLst>
                  <a:ext uri="{0D108BD9-81ED-4DB2-BD59-A6C34878D82A}">
                    <a16:rowId xmlns:a16="http://schemas.microsoft.com/office/drawing/2014/main" val="396928043"/>
                  </a:ext>
                </a:extLst>
              </a:tr>
              <a:tr h="419896">
                <a:tc>
                  <a:txBody>
                    <a:bodyPr/>
                    <a:lstStyle/>
                    <a:p>
                      <a:pPr algn="ctr"/>
                      <a:r>
                        <a:rPr lang="en-US" sz="1600" dirty="0"/>
                        <a:t>W3</a:t>
                      </a:r>
                    </a:p>
                  </a:txBody>
                  <a:tcPr>
                    <a:solidFill>
                      <a:srgbClr val="FF0000"/>
                    </a:solidFill>
                  </a:tcPr>
                </a:tc>
                <a:tc>
                  <a:txBody>
                    <a:bodyPr/>
                    <a:lstStyle/>
                    <a:p>
                      <a:pPr algn="ctr"/>
                      <a:r>
                        <a:rPr lang="en-US" sz="1600" dirty="0"/>
                        <a:t>W4</a:t>
                      </a:r>
                    </a:p>
                  </a:txBody>
                  <a:tcPr>
                    <a:solidFill>
                      <a:srgbClr val="FF0000"/>
                    </a:solidFill>
                  </a:tcPr>
                </a:tc>
                <a:extLst>
                  <a:ext uri="{0D108BD9-81ED-4DB2-BD59-A6C34878D82A}">
                    <a16:rowId xmlns:a16="http://schemas.microsoft.com/office/drawing/2014/main" val="210014181"/>
                  </a:ext>
                </a:extLst>
              </a:tr>
            </a:tbl>
          </a:graphicData>
        </a:graphic>
      </p:graphicFrame>
      <p:graphicFrame>
        <p:nvGraphicFramePr>
          <p:cNvPr id="21" name="Table 10">
            <a:extLst>
              <a:ext uri="{FF2B5EF4-FFF2-40B4-BE49-F238E27FC236}">
                <a16:creationId xmlns:a16="http://schemas.microsoft.com/office/drawing/2014/main" id="{1B9A337C-1F21-F38B-6378-BCCD47C6F5A6}"/>
              </a:ext>
            </a:extLst>
          </p:cNvPr>
          <p:cNvGraphicFramePr>
            <a:graphicFrameLocks noGrp="1"/>
          </p:cNvGraphicFramePr>
          <p:nvPr>
            <p:extLst>
              <p:ext uri="{D42A27DB-BD31-4B8C-83A1-F6EECF244321}">
                <p14:modId xmlns:p14="http://schemas.microsoft.com/office/powerpoint/2010/main" val="2756719081"/>
              </p:ext>
            </p:extLst>
          </p:nvPr>
        </p:nvGraphicFramePr>
        <p:xfrm>
          <a:off x="2318448" y="1845606"/>
          <a:ext cx="1241145" cy="1118602"/>
        </p:xfrm>
        <a:graphic>
          <a:graphicData uri="http://schemas.openxmlformats.org/drawingml/2006/table">
            <a:tbl>
              <a:tblPr firstRow="1" bandRow="1">
                <a:tableStyleId>{5940675A-B579-460E-94D1-54222C63F5DA}</a:tableStyleId>
              </a:tblPr>
              <a:tblGrid>
                <a:gridCol w="413715">
                  <a:extLst>
                    <a:ext uri="{9D8B030D-6E8A-4147-A177-3AD203B41FA5}">
                      <a16:colId xmlns:a16="http://schemas.microsoft.com/office/drawing/2014/main" val="709298924"/>
                    </a:ext>
                  </a:extLst>
                </a:gridCol>
                <a:gridCol w="413715">
                  <a:extLst>
                    <a:ext uri="{9D8B030D-6E8A-4147-A177-3AD203B41FA5}">
                      <a16:colId xmlns:a16="http://schemas.microsoft.com/office/drawing/2014/main" val="3010451843"/>
                    </a:ext>
                  </a:extLst>
                </a:gridCol>
                <a:gridCol w="413715">
                  <a:extLst>
                    <a:ext uri="{9D8B030D-6E8A-4147-A177-3AD203B41FA5}">
                      <a16:colId xmlns:a16="http://schemas.microsoft.com/office/drawing/2014/main" val="1772076429"/>
                    </a:ext>
                  </a:extLst>
                </a:gridCol>
              </a:tblGrid>
              <a:tr h="391661">
                <a:tc>
                  <a:txBody>
                    <a:bodyPr/>
                    <a:lstStyle/>
                    <a:p>
                      <a:pPr algn="ctr"/>
                      <a:r>
                        <a:rPr lang="en-CA" sz="1600" dirty="0"/>
                        <a:t>X1</a:t>
                      </a:r>
                      <a:endParaRPr lang="en-US" sz="1600" dirty="0"/>
                    </a:p>
                  </a:txBody>
                  <a:tcPr>
                    <a:solidFill>
                      <a:srgbClr val="FF9999"/>
                    </a:solidFill>
                  </a:tcPr>
                </a:tc>
                <a:tc>
                  <a:txBody>
                    <a:bodyPr/>
                    <a:lstStyle/>
                    <a:p>
                      <a:pPr algn="ctr"/>
                      <a:r>
                        <a:rPr lang="en-US" sz="1600" dirty="0"/>
                        <a:t>X2</a:t>
                      </a:r>
                    </a:p>
                  </a:txBody>
                  <a:tcPr>
                    <a:solidFill>
                      <a:srgbClr val="FF9999"/>
                    </a:solidFill>
                  </a:tcPr>
                </a:tc>
                <a:tc>
                  <a:txBody>
                    <a:bodyPr/>
                    <a:lstStyle/>
                    <a:p>
                      <a:pPr algn="ctr"/>
                      <a:r>
                        <a:rPr lang="en-US" sz="1600" dirty="0"/>
                        <a:t>X3</a:t>
                      </a:r>
                    </a:p>
                  </a:txBody>
                  <a:tcPr>
                    <a:solidFill>
                      <a:srgbClr val="FF9999"/>
                    </a:solidFill>
                  </a:tcPr>
                </a:tc>
                <a:extLst>
                  <a:ext uri="{0D108BD9-81ED-4DB2-BD59-A6C34878D82A}">
                    <a16:rowId xmlns:a16="http://schemas.microsoft.com/office/drawing/2014/main" val="396928043"/>
                  </a:ext>
                </a:extLst>
              </a:tr>
              <a:tr h="391661">
                <a:tc>
                  <a:txBody>
                    <a:bodyPr/>
                    <a:lstStyle/>
                    <a:p>
                      <a:pPr algn="ctr"/>
                      <a:r>
                        <a:rPr lang="en-US" sz="1600" dirty="0"/>
                        <a:t>X4</a:t>
                      </a:r>
                    </a:p>
                  </a:txBody>
                  <a:tcPr>
                    <a:solidFill>
                      <a:srgbClr val="FF9999"/>
                    </a:solidFill>
                  </a:tcPr>
                </a:tc>
                <a:tc>
                  <a:txBody>
                    <a:bodyPr/>
                    <a:lstStyle/>
                    <a:p>
                      <a:pPr algn="ctr"/>
                      <a:r>
                        <a:rPr lang="en-US" sz="1600" dirty="0"/>
                        <a:t>X5</a:t>
                      </a:r>
                    </a:p>
                  </a:txBody>
                  <a:tcPr>
                    <a:solidFill>
                      <a:srgbClr val="FF9999"/>
                    </a:solidFill>
                  </a:tcPr>
                </a:tc>
                <a:tc>
                  <a:txBody>
                    <a:bodyPr/>
                    <a:lstStyle/>
                    <a:p>
                      <a:pPr algn="ctr"/>
                      <a:r>
                        <a:rPr lang="en-US" sz="1600" dirty="0"/>
                        <a:t>X6</a:t>
                      </a:r>
                    </a:p>
                  </a:txBody>
                  <a:tcPr>
                    <a:solidFill>
                      <a:srgbClr val="FF9999"/>
                    </a:solidFill>
                  </a:tcPr>
                </a:tc>
                <a:extLst>
                  <a:ext uri="{0D108BD9-81ED-4DB2-BD59-A6C34878D82A}">
                    <a16:rowId xmlns:a16="http://schemas.microsoft.com/office/drawing/2014/main" val="210014181"/>
                  </a:ext>
                </a:extLst>
              </a:tr>
              <a:tr h="315760">
                <a:tc>
                  <a:txBody>
                    <a:bodyPr/>
                    <a:lstStyle/>
                    <a:p>
                      <a:pPr algn="ctr"/>
                      <a:r>
                        <a:rPr lang="en-US" sz="1600" dirty="0"/>
                        <a:t>X7</a:t>
                      </a:r>
                    </a:p>
                  </a:txBody>
                  <a:tcPr>
                    <a:solidFill>
                      <a:srgbClr val="FF9999"/>
                    </a:solidFill>
                  </a:tcPr>
                </a:tc>
                <a:tc>
                  <a:txBody>
                    <a:bodyPr/>
                    <a:lstStyle/>
                    <a:p>
                      <a:pPr algn="ctr"/>
                      <a:r>
                        <a:rPr lang="en-US" sz="1600" dirty="0"/>
                        <a:t>X8</a:t>
                      </a:r>
                    </a:p>
                  </a:txBody>
                  <a:tcPr>
                    <a:solidFill>
                      <a:srgbClr val="FF9999"/>
                    </a:solidFill>
                  </a:tcPr>
                </a:tc>
                <a:tc>
                  <a:txBody>
                    <a:bodyPr/>
                    <a:lstStyle/>
                    <a:p>
                      <a:pPr algn="ctr"/>
                      <a:r>
                        <a:rPr lang="en-US" sz="1600" dirty="0"/>
                        <a:t>X9</a:t>
                      </a:r>
                    </a:p>
                  </a:txBody>
                  <a:tcPr>
                    <a:solidFill>
                      <a:srgbClr val="FF9999"/>
                    </a:solidFill>
                  </a:tcPr>
                </a:tc>
                <a:extLst>
                  <a:ext uri="{0D108BD9-81ED-4DB2-BD59-A6C34878D82A}">
                    <a16:rowId xmlns:a16="http://schemas.microsoft.com/office/drawing/2014/main" val="2752319587"/>
                  </a:ext>
                </a:extLst>
              </a:tr>
            </a:tbl>
          </a:graphicData>
        </a:graphic>
      </p:graphicFrame>
      <p:graphicFrame>
        <p:nvGraphicFramePr>
          <p:cNvPr id="68" name="Table 10">
            <a:extLst>
              <a:ext uri="{FF2B5EF4-FFF2-40B4-BE49-F238E27FC236}">
                <a16:creationId xmlns:a16="http://schemas.microsoft.com/office/drawing/2014/main" id="{9B9671DD-7D0E-DFCB-C255-C3CEA83E84EA}"/>
              </a:ext>
            </a:extLst>
          </p:cNvPr>
          <p:cNvGraphicFramePr>
            <a:graphicFrameLocks noGrp="1"/>
          </p:cNvGraphicFramePr>
          <p:nvPr>
            <p:extLst>
              <p:ext uri="{D42A27DB-BD31-4B8C-83A1-F6EECF244321}">
                <p14:modId xmlns:p14="http://schemas.microsoft.com/office/powerpoint/2010/main" val="462106969"/>
              </p:ext>
            </p:extLst>
          </p:nvPr>
        </p:nvGraphicFramePr>
        <p:xfrm>
          <a:off x="4230453" y="3305721"/>
          <a:ext cx="957724" cy="938858"/>
        </p:xfrm>
        <a:graphic>
          <a:graphicData uri="http://schemas.openxmlformats.org/drawingml/2006/table">
            <a:tbl>
              <a:tblPr firstRow="1" bandRow="1">
                <a:tableStyleId>{5940675A-B579-460E-94D1-54222C63F5DA}</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469429">
                <a:tc>
                  <a:txBody>
                    <a:bodyPr/>
                    <a:lstStyle/>
                    <a:p>
                      <a:pPr algn="ctr"/>
                      <a:r>
                        <a:rPr lang="en-CA" sz="1600" dirty="0"/>
                        <a:t>W1</a:t>
                      </a:r>
                      <a:endParaRPr lang="en-US" sz="1600" dirty="0"/>
                    </a:p>
                  </a:txBody>
                  <a:tcPr>
                    <a:solidFill>
                      <a:schemeClr val="accent6"/>
                    </a:solidFill>
                  </a:tcPr>
                </a:tc>
                <a:tc>
                  <a:txBody>
                    <a:bodyPr/>
                    <a:lstStyle/>
                    <a:p>
                      <a:pPr algn="ctr"/>
                      <a:r>
                        <a:rPr lang="en-US" sz="1600" dirty="0"/>
                        <a:t>W2</a:t>
                      </a:r>
                    </a:p>
                  </a:txBody>
                  <a:tcPr>
                    <a:solidFill>
                      <a:schemeClr val="accent6"/>
                    </a:solidFill>
                  </a:tcPr>
                </a:tc>
                <a:extLst>
                  <a:ext uri="{0D108BD9-81ED-4DB2-BD59-A6C34878D82A}">
                    <a16:rowId xmlns:a16="http://schemas.microsoft.com/office/drawing/2014/main" val="396928043"/>
                  </a:ext>
                </a:extLst>
              </a:tr>
              <a:tr h="469429">
                <a:tc>
                  <a:txBody>
                    <a:bodyPr/>
                    <a:lstStyle/>
                    <a:p>
                      <a:pPr algn="ctr"/>
                      <a:r>
                        <a:rPr lang="en-US" sz="1600" dirty="0"/>
                        <a:t>W3</a:t>
                      </a:r>
                    </a:p>
                  </a:txBody>
                  <a:tcPr>
                    <a:solidFill>
                      <a:schemeClr val="accent6"/>
                    </a:solidFill>
                  </a:tcPr>
                </a:tc>
                <a:tc>
                  <a:txBody>
                    <a:bodyPr/>
                    <a:lstStyle/>
                    <a:p>
                      <a:pPr algn="ctr"/>
                      <a:r>
                        <a:rPr lang="en-US" sz="1600" dirty="0"/>
                        <a:t>W4</a:t>
                      </a:r>
                    </a:p>
                  </a:txBody>
                  <a:tcPr>
                    <a:solidFill>
                      <a:schemeClr val="accent6"/>
                    </a:solidFill>
                  </a:tcPr>
                </a:tc>
                <a:extLst>
                  <a:ext uri="{0D108BD9-81ED-4DB2-BD59-A6C34878D82A}">
                    <a16:rowId xmlns:a16="http://schemas.microsoft.com/office/drawing/2014/main" val="210014181"/>
                  </a:ext>
                </a:extLst>
              </a:tr>
            </a:tbl>
          </a:graphicData>
        </a:graphic>
      </p:graphicFrame>
      <p:graphicFrame>
        <p:nvGraphicFramePr>
          <p:cNvPr id="69" name="Table 10">
            <a:extLst>
              <a:ext uri="{FF2B5EF4-FFF2-40B4-BE49-F238E27FC236}">
                <a16:creationId xmlns:a16="http://schemas.microsoft.com/office/drawing/2014/main" id="{615F0970-B6FF-8DBA-CA9D-7547B7310B6B}"/>
              </a:ext>
            </a:extLst>
          </p:cNvPr>
          <p:cNvGraphicFramePr>
            <a:graphicFrameLocks noGrp="1"/>
          </p:cNvGraphicFramePr>
          <p:nvPr>
            <p:extLst>
              <p:ext uri="{D42A27DB-BD31-4B8C-83A1-F6EECF244321}">
                <p14:modId xmlns:p14="http://schemas.microsoft.com/office/powerpoint/2010/main" val="1663759610"/>
              </p:ext>
            </p:extLst>
          </p:nvPr>
        </p:nvGraphicFramePr>
        <p:xfrm>
          <a:off x="2318448" y="3182357"/>
          <a:ext cx="1241145" cy="1062221"/>
        </p:xfrm>
        <a:graphic>
          <a:graphicData uri="http://schemas.openxmlformats.org/drawingml/2006/table">
            <a:tbl>
              <a:tblPr firstRow="1" bandRow="1">
                <a:tableStyleId>{5940675A-B579-460E-94D1-54222C63F5DA}</a:tableStyleId>
              </a:tblPr>
              <a:tblGrid>
                <a:gridCol w="413715">
                  <a:extLst>
                    <a:ext uri="{9D8B030D-6E8A-4147-A177-3AD203B41FA5}">
                      <a16:colId xmlns:a16="http://schemas.microsoft.com/office/drawing/2014/main" val="709298924"/>
                    </a:ext>
                  </a:extLst>
                </a:gridCol>
                <a:gridCol w="413715">
                  <a:extLst>
                    <a:ext uri="{9D8B030D-6E8A-4147-A177-3AD203B41FA5}">
                      <a16:colId xmlns:a16="http://schemas.microsoft.com/office/drawing/2014/main" val="3010451843"/>
                    </a:ext>
                  </a:extLst>
                </a:gridCol>
                <a:gridCol w="413715">
                  <a:extLst>
                    <a:ext uri="{9D8B030D-6E8A-4147-A177-3AD203B41FA5}">
                      <a16:colId xmlns:a16="http://schemas.microsoft.com/office/drawing/2014/main" val="1772076429"/>
                    </a:ext>
                  </a:extLst>
                </a:gridCol>
              </a:tblGrid>
              <a:tr h="0">
                <a:tc>
                  <a:txBody>
                    <a:bodyPr/>
                    <a:lstStyle/>
                    <a:p>
                      <a:pPr algn="ctr"/>
                      <a:r>
                        <a:rPr lang="en-CA" sz="1600" dirty="0"/>
                        <a:t>X1</a:t>
                      </a:r>
                      <a:endParaRPr lang="en-US" sz="1600" dirty="0"/>
                    </a:p>
                  </a:txBody>
                  <a:tcPr>
                    <a:solidFill>
                      <a:schemeClr val="accent6">
                        <a:lumMod val="20000"/>
                        <a:lumOff val="80000"/>
                      </a:schemeClr>
                    </a:solidFill>
                  </a:tcPr>
                </a:tc>
                <a:tc>
                  <a:txBody>
                    <a:bodyPr/>
                    <a:lstStyle/>
                    <a:p>
                      <a:pPr algn="ctr"/>
                      <a:r>
                        <a:rPr lang="en-US" sz="1600" dirty="0"/>
                        <a:t>X2</a:t>
                      </a:r>
                    </a:p>
                  </a:txBody>
                  <a:tcPr>
                    <a:solidFill>
                      <a:schemeClr val="accent6">
                        <a:lumMod val="20000"/>
                        <a:lumOff val="80000"/>
                      </a:schemeClr>
                    </a:solidFill>
                  </a:tcPr>
                </a:tc>
                <a:tc>
                  <a:txBody>
                    <a:bodyPr/>
                    <a:lstStyle/>
                    <a:p>
                      <a:pPr algn="ctr"/>
                      <a:r>
                        <a:rPr lang="en-US" sz="1600" dirty="0"/>
                        <a:t>X3</a:t>
                      </a:r>
                    </a:p>
                  </a:txBody>
                  <a:tcPr>
                    <a:solidFill>
                      <a:schemeClr val="accent6">
                        <a:lumMod val="20000"/>
                        <a:lumOff val="80000"/>
                      </a:schemeClr>
                    </a:solidFill>
                  </a:tcPr>
                </a:tc>
                <a:extLst>
                  <a:ext uri="{0D108BD9-81ED-4DB2-BD59-A6C34878D82A}">
                    <a16:rowId xmlns:a16="http://schemas.microsoft.com/office/drawing/2014/main" val="396928043"/>
                  </a:ext>
                </a:extLst>
              </a:tr>
              <a:tr h="391661">
                <a:tc>
                  <a:txBody>
                    <a:bodyPr/>
                    <a:lstStyle/>
                    <a:p>
                      <a:pPr algn="ctr"/>
                      <a:r>
                        <a:rPr lang="en-US" sz="1600" dirty="0"/>
                        <a:t>X4</a:t>
                      </a:r>
                    </a:p>
                  </a:txBody>
                  <a:tcPr>
                    <a:solidFill>
                      <a:schemeClr val="accent6">
                        <a:lumMod val="20000"/>
                        <a:lumOff val="80000"/>
                      </a:schemeClr>
                    </a:solidFill>
                  </a:tcPr>
                </a:tc>
                <a:tc>
                  <a:txBody>
                    <a:bodyPr/>
                    <a:lstStyle/>
                    <a:p>
                      <a:pPr algn="ctr"/>
                      <a:r>
                        <a:rPr lang="en-US" sz="1600" dirty="0"/>
                        <a:t>X5</a:t>
                      </a:r>
                    </a:p>
                  </a:txBody>
                  <a:tcPr>
                    <a:solidFill>
                      <a:schemeClr val="accent6">
                        <a:lumMod val="20000"/>
                        <a:lumOff val="80000"/>
                      </a:schemeClr>
                    </a:solidFill>
                  </a:tcPr>
                </a:tc>
                <a:tc>
                  <a:txBody>
                    <a:bodyPr/>
                    <a:lstStyle/>
                    <a:p>
                      <a:pPr algn="ctr"/>
                      <a:r>
                        <a:rPr lang="en-US" sz="1600" dirty="0"/>
                        <a:t>X6</a:t>
                      </a:r>
                    </a:p>
                  </a:txBody>
                  <a:tcPr>
                    <a:solidFill>
                      <a:schemeClr val="accent6">
                        <a:lumMod val="20000"/>
                        <a:lumOff val="80000"/>
                      </a:schemeClr>
                    </a:solidFill>
                  </a:tcPr>
                </a:tc>
                <a:extLst>
                  <a:ext uri="{0D108BD9-81ED-4DB2-BD59-A6C34878D82A}">
                    <a16:rowId xmlns:a16="http://schemas.microsoft.com/office/drawing/2014/main" val="210014181"/>
                  </a:ext>
                </a:extLst>
              </a:tr>
              <a:tr h="315760">
                <a:tc>
                  <a:txBody>
                    <a:bodyPr/>
                    <a:lstStyle/>
                    <a:p>
                      <a:pPr algn="ctr"/>
                      <a:r>
                        <a:rPr lang="en-US" sz="1600" dirty="0"/>
                        <a:t>X7</a:t>
                      </a:r>
                    </a:p>
                  </a:txBody>
                  <a:tcPr>
                    <a:solidFill>
                      <a:schemeClr val="accent6">
                        <a:lumMod val="20000"/>
                        <a:lumOff val="80000"/>
                      </a:schemeClr>
                    </a:solidFill>
                  </a:tcPr>
                </a:tc>
                <a:tc>
                  <a:txBody>
                    <a:bodyPr/>
                    <a:lstStyle/>
                    <a:p>
                      <a:pPr algn="ctr"/>
                      <a:r>
                        <a:rPr lang="en-US" sz="1600" dirty="0"/>
                        <a:t>X8</a:t>
                      </a:r>
                    </a:p>
                  </a:txBody>
                  <a:tcPr>
                    <a:solidFill>
                      <a:schemeClr val="accent6">
                        <a:lumMod val="20000"/>
                        <a:lumOff val="80000"/>
                      </a:schemeClr>
                    </a:solidFill>
                  </a:tcPr>
                </a:tc>
                <a:tc>
                  <a:txBody>
                    <a:bodyPr/>
                    <a:lstStyle/>
                    <a:p>
                      <a:pPr algn="ctr"/>
                      <a:r>
                        <a:rPr lang="en-US" sz="1600" dirty="0"/>
                        <a:t>X9</a:t>
                      </a:r>
                    </a:p>
                  </a:txBody>
                  <a:tcPr>
                    <a:solidFill>
                      <a:schemeClr val="accent6">
                        <a:lumMod val="20000"/>
                        <a:lumOff val="80000"/>
                      </a:schemeClr>
                    </a:solidFill>
                  </a:tcPr>
                </a:tc>
                <a:extLst>
                  <a:ext uri="{0D108BD9-81ED-4DB2-BD59-A6C34878D82A}">
                    <a16:rowId xmlns:a16="http://schemas.microsoft.com/office/drawing/2014/main" val="2752319587"/>
                  </a:ext>
                </a:extLst>
              </a:tr>
            </a:tbl>
          </a:graphicData>
        </a:graphic>
      </p:graphicFrame>
      <p:sp>
        <p:nvSpPr>
          <p:cNvPr id="74" name="TextBox 73">
            <a:extLst>
              <a:ext uri="{FF2B5EF4-FFF2-40B4-BE49-F238E27FC236}">
                <a16:creationId xmlns:a16="http://schemas.microsoft.com/office/drawing/2014/main" id="{65634444-0C8C-4655-ABA1-6A8D930D2B46}"/>
              </a:ext>
            </a:extLst>
          </p:cNvPr>
          <p:cNvSpPr txBox="1"/>
          <p:nvPr/>
        </p:nvSpPr>
        <p:spPr>
          <a:xfrm>
            <a:off x="2579712" y="1463748"/>
            <a:ext cx="7614649" cy="400110"/>
          </a:xfrm>
          <a:prstGeom prst="rect">
            <a:avLst/>
          </a:prstGeom>
          <a:noFill/>
        </p:spPr>
        <p:txBody>
          <a:bodyPr wrap="none" rtlCol="0">
            <a:spAutoFit/>
          </a:bodyPr>
          <a:lstStyle/>
          <a:p>
            <a:r>
              <a:rPr lang="en-US" altLang="zh-CN" sz="2000" dirty="0"/>
              <a:t>Inputs                Kernels         Raw Outputs                               Final outputs</a:t>
            </a:r>
            <a:endParaRPr lang="zh-CN" altLang="en-US" sz="2000" dirty="0"/>
          </a:p>
        </p:txBody>
      </p:sp>
      <p:graphicFrame>
        <p:nvGraphicFramePr>
          <p:cNvPr id="75" name="Table 10">
            <a:extLst>
              <a:ext uri="{FF2B5EF4-FFF2-40B4-BE49-F238E27FC236}">
                <a16:creationId xmlns:a16="http://schemas.microsoft.com/office/drawing/2014/main" id="{72EFB775-B039-8234-F6BA-C7E5CBD4AD56}"/>
              </a:ext>
            </a:extLst>
          </p:cNvPr>
          <p:cNvGraphicFramePr>
            <a:graphicFrameLocks noGrp="1"/>
          </p:cNvGraphicFramePr>
          <p:nvPr>
            <p:extLst>
              <p:ext uri="{D42A27DB-BD31-4B8C-83A1-F6EECF244321}">
                <p14:modId xmlns:p14="http://schemas.microsoft.com/office/powerpoint/2010/main" val="473938730"/>
              </p:ext>
            </p:extLst>
          </p:nvPr>
        </p:nvGraphicFramePr>
        <p:xfrm>
          <a:off x="4230453" y="4570736"/>
          <a:ext cx="957724" cy="984024"/>
        </p:xfrm>
        <a:graphic>
          <a:graphicData uri="http://schemas.openxmlformats.org/drawingml/2006/table">
            <a:tbl>
              <a:tblPr firstRow="1" bandRow="1">
                <a:tableStyleId>{5940675A-B579-460E-94D1-54222C63F5DA}</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492012">
                <a:tc>
                  <a:txBody>
                    <a:bodyPr/>
                    <a:lstStyle/>
                    <a:p>
                      <a:pPr algn="ctr"/>
                      <a:r>
                        <a:rPr lang="en-CA" sz="1600" dirty="0"/>
                        <a:t>W1</a:t>
                      </a:r>
                      <a:endParaRPr lang="en-US" sz="1600" dirty="0"/>
                    </a:p>
                  </a:txBody>
                  <a:tcPr>
                    <a:solidFill>
                      <a:schemeClr val="accent1"/>
                    </a:solidFill>
                  </a:tcPr>
                </a:tc>
                <a:tc>
                  <a:txBody>
                    <a:bodyPr/>
                    <a:lstStyle/>
                    <a:p>
                      <a:pPr algn="ctr"/>
                      <a:r>
                        <a:rPr lang="en-US" sz="1600" dirty="0"/>
                        <a:t>W2</a:t>
                      </a:r>
                    </a:p>
                  </a:txBody>
                  <a:tcPr>
                    <a:solidFill>
                      <a:schemeClr val="accent1"/>
                    </a:solidFill>
                  </a:tcPr>
                </a:tc>
                <a:extLst>
                  <a:ext uri="{0D108BD9-81ED-4DB2-BD59-A6C34878D82A}">
                    <a16:rowId xmlns:a16="http://schemas.microsoft.com/office/drawing/2014/main" val="396928043"/>
                  </a:ext>
                </a:extLst>
              </a:tr>
              <a:tr h="492012">
                <a:tc>
                  <a:txBody>
                    <a:bodyPr/>
                    <a:lstStyle/>
                    <a:p>
                      <a:pPr algn="ctr"/>
                      <a:r>
                        <a:rPr lang="en-US" sz="1600" dirty="0"/>
                        <a:t>W3</a:t>
                      </a:r>
                    </a:p>
                  </a:txBody>
                  <a:tcPr>
                    <a:solidFill>
                      <a:schemeClr val="accent1"/>
                    </a:solidFill>
                  </a:tcPr>
                </a:tc>
                <a:tc>
                  <a:txBody>
                    <a:bodyPr/>
                    <a:lstStyle/>
                    <a:p>
                      <a:pPr algn="ctr"/>
                      <a:r>
                        <a:rPr lang="en-US" sz="1600" dirty="0"/>
                        <a:t>W4</a:t>
                      </a:r>
                    </a:p>
                  </a:txBody>
                  <a:tcPr>
                    <a:solidFill>
                      <a:schemeClr val="accent1"/>
                    </a:solidFill>
                  </a:tcPr>
                </a:tc>
                <a:extLst>
                  <a:ext uri="{0D108BD9-81ED-4DB2-BD59-A6C34878D82A}">
                    <a16:rowId xmlns:a16="http://schemas.microsoft.com/office/drawing/2014/main" val="210014181"/>
                  </a:ext>
                </a:extLst>
              </a:tr>
            </a:tbl>
          </a:graphicData>
        </a:graphic>
      </p:graphicFrame>
      <p:graphicFrame>
        <p:nvGraphicFramePr>
          <p:cNvPr id="76" name="Table 10">
            <a:extLst>
              <a:ext uri="{FF2B5EF4-FFF2-40B4-BE49-F238E27FC236}">
                <a16:creationId xmlns:a16="http://schemas.microsoft.com/office/drawing/2014/main" id="{98985C4F-2EDC-3293-A9DA-E34F76D2A06D}"/>
              </a:ext>
            </a:extLst>
          </p:cNvPr>
          <p:cNvGraphicFramePr>
            <a:graphicFrameLocks noGrp="1"/>
          </p:cNvGraphicFramePr>
          <p:nvPr>
            <p:extLst>
              <p:ext uri="{D42A27DB-BD31-4B8C-83A1-F6EECF244321}">
                <p14:modId xmlns:p14="http://schemas.microsoft.com/office/powerpoint/2010/main" val="1485081755"/>
              </p:ext>
            </p:extLst>
          </p:nvPr>
        </p:nvGraphicFramePr>
        <p:xfrm>
          <a:off x="2318448" y="4436158"/>
          <a:ext cx="1241145" cy="1118602"/>
        </p:xfrm>
        <a:graphic>
          <a:graphicData uri="http://schemas.openxmlformats.org/drawingml/2006/table">
            <a:tbl>
              <a:tblPr firstRow="1" bandRow="1">
                <a:tableStyleId>{5940675A-B579-460E-94D1-54222C63F5DA}</a:tableStyleId>
              </a:tblPr>
              <a:tblGrid>
                <a:gridCol w="413715">
                  <a:extLst>
                    <a:ext uri="{9D8B030D-6E8A-4147-A177-3AD203B41FA5}">
                      <a16:colId xmlns:a16="http://schemas.microsoft.com/office/drawing/2014/main" val="709298924"/>
                    </a:ext>
                  </a:extLst>
                </a:gridCol>
                <a:gridCol w="413715">
                  <a:extLst>
                    <a:ext uri="{9D8B030D-6E8A-4147-A177-3AD203B41FA5}">
                      <a16:colId xmlns:a16="http://schemas.microsoft.com/office/drawing/2014/main" val="3010451843"/>
                    </a:ext>
                  </a:extLst>
                </a:gridCol>
                <a:gridCol w="413715">
                  <a:extLst>
                    <a:ext uri="{9D8B030D-6E8A-4147-A177-3AD203B41FA5}">
                      <a16:colId xmlns:a16="http://schemas.microsoft.com/office/drawing/2014/main" val="1772076429"/>
                    </a:ext>
                  </a:extLst>
                </a:gridCol>
              </a:tblGrid>
              <a:tr h="391661">
                <a:tc>
                  <a:txBody>
                    <a:bodyPr/>
                    <a:lstStyle/>
                    <a:p>
                      <a:pPr algn="ctr"/>
                      <a:r>
                        <a:rPr lang="en-CA" sz="1600" dirty="0"/>
                        <a:t>X1</a:t>
                      </a:r>
                      <a:endParaRPr lang="en-US" sz="1600" dirty="0"/>
                    </a:p>
                  </a:txBody>
                  <a:tcPr>
                    <a:solidFill>
                      <a:schemeClr val="accent1">
                        <a:lumMod val="20000"/>
                        <a:lumOff val="80000"/>
                      </a:schemeClr>
                    </a:solidFill>
                  </a:tcPr>
                </a:tc>
                <a:tc>
                  <a:txBody>
                    <a:bodyPr/>
                    <a:lstStyle/>
                    <a:p>
                      <a:pPr algn="ctr"/>
                      <a:r>
                        <a:rPr lang="en-US" sz="1600" dirty="0"/>
                        <a:t>X2</a:t>
                      </a:r>
                    </a:p>
                  </a:txBody>
                  <a:tcPr>
                    <a:solidFill>
                      <a:schemeClr val="accent1">
                        <a:lumMod val="20000"/>
                        <a:lumOff val="80000"/>
                      </a:schemeClr>
                    </a:solidFill>
                  </a:tcPr>
                </a:tc>
                <a:tc>
                  <a:txBody>
                    <a:bodyPr/>
                    <a:lstStyle/>
                    <a:p>
                      <a:pPr algn="ctr"/>
                      <a:r>
                        <a:rPr lang="en-US" sz="1600" dirty="0"/>
                        <a:t>X3</a:t>
                      </a:r>
                    </a:p>
                  </a:txBody>
                  <a:tcPr>
                    <a:solidFill>
                      <a:schemeClr val="accent1">
                        <a:lumMod val="20000"/>
                        <a:lumOff val="80000"/>
                      </a:schemeClr>
                    </a:solidFill>
                  </a:tcPr>
                </a:tc>
                <a:extLst>
                  <a:ext uri="{0D108BD9-81ED-4DB2-BD59-A6C34878D82A}">
                    <a16:rowId xmlns:a16="http://schemas.microsoft.com/office/drawing/2014/main" val="396928043"/>
                  </a:ext>
                </a:extLst>
              </a:tr>
              <a:tr h="391661">
                <a:tc>
                  <a:txBody>
                    <a:bodyPr/>
                    <a:lstStyle/>
                    <a:p>
                      <a:pPr algn="ctr"/>
                      <a:r>
                        <a:rPr lang="en-US" sz="1600" dirty="0"/>
                        <a:t>X4</a:t>
                      </a:r>
                    </a:p>
                  </a:txBody>
                  <a:tcPr>
                    <a:solidFill>
                      <a:schemeClr val="accent1">
                        <a:lumMod val="20000"/>
                        <a:lumOff val="80000"/>
                      </a:schemeClr>
                    </a:solidFill>
                  </a:tcPr>
                </a:tc>
                <a:tc>
                  <a:txBody>
                    <a:bodyPr/>
                    <a:lstStyle/>
                    <a:p>
                      <a:pPr algn="ctr"/>
                      <a:r>
                        <a:rPr lang="en-US" sz="1600" dirty="0"/>
                        <a:t>X5</a:t>
                      </a:r>
                    </a:p>
                  </a:txBody>
                  <a:tcPr>
                    <a:solidFill>
                      <a:schemeClr val="accent1">
                        <a:lumMod val="20000"/>
                        <a:lumOff val="80000"/>
                      </a:schemeClr>
                    </a:solidFill>
                  </a:tcPr>
                </a:tc>
                <a:tc>
                  <a:txBody>
                    <a:bodyPr/>
                    <a:lstStyle/>
                    <a:p>
                      <a:pPr algn="ctr"/>
                      <a:r>
                        <a:rPr lang="en-US" sz="1600" dirty="0"/>
                        <a:t>X6</a:t>
                      </a:r>
                    </a:p>
                  </a:txBody>
                  <a:tcPr>
                    <a:solidFill>
                      <a:schemeClr val="accent1">
                        <a:lumMod val="20000"/>
                        <a:lumOff val="80000"/>
                      </a:schemeClr>
                    </a:solidFill>
                  </a:tcPr>
                </a:tc>
                <a:extLst>
                  <a:ext uri="{0D108BD9-81ED-4DB2-BD59-A6C34878D82A}">
                    <a16:rowId xmlns:a16="http://schemas.microsoft.com/office/drawing/2014/main" val="210014181"/>
                  </a:ext>
                </a:extLst>
              </a:tr>
              <a:tr h="315760">
                <a:tc>
                  <a:txBody>
                    <a:bodyPr/>
                    <a:lstStyle/>
                    <a:p>
                      <a:pPr algn="ctr"/>
                      <a:r>
                        <a:rPr lang="en-US" sz="1600" dirty="0"/>
                        <a:t>X7</a:t>
                      </a:r>
                    </a:p>
                  </a:txBody>
                  <a:tcPr>
                    <a:solidFill>
                      <a:schemeClr val="accent1">
                        <a:lumMod val="20000"/>
                        <a:lumOff val="80000"/>
                      </a:schemeClr>
                    </a:solidFill>
                  </a:tcPr>
                </a:tc>
                <a:tc>
                  <a:txBody>
                    <a:bodyPr/>
                    <a:lstStyle/>
                    <a:p>
                      <a:pPr algn="ctr"/>
                      <a:r>
                        <a:rPr lang="en-US" sz="1600" dirty="0"/>
                        <a:t>X8</a:t>
                      </a:r>
                    </a:p>
                  </a:txBody>
                  <a:tcPr>
                    <a:solidFill>
                      <a:schemeClr val="accent1">
                        <a:lumMod val="20000"/>
                        <a:lumOff val="80000"/>
                      </a:schemeClr>
                    </a:solidFill>
                  </a:tcPr>
                </a:tc>
                <a:tc>
                  <a:txBody>
                    <a:bodyPr/>
                    <a:lstStyle/>
                    <a:p>
                      <a:pPr algn="ctr"/>
                      <a:r>
                        <a:rPr lang="en-US" sz="1600" dirty="0"/>
                        <a:t>X9</a:t>
                      </a:r>
                    </a:p>
                  </a:txBody>
                  <a:tcPr>
                    <a:solidFill>
                      <a:schemeClr val="accent1">
                        <a:lumMod val="20000"/>
                        <a:lumOff val="80000"/>
                      </a:schemeClr>
                    </a:solidFill>
                  </a:tcPr>
                </a:tc>
                <a:extLst>
                  <a:ext uri="{0D108BD9-81ED-4DB2-BD59-A6C34878D82A}">
                    <a16:rowId xmlns:a16="http://schemas.microsoft.com/office/drawing/2014/main" val="2752319587"/>
                  </a:ext>
                </a:extLst>
              </a:tr>
            </a:tbl>
          </a:graphicData>
        </a:graphic>
      </p:graphicFrame>
      <p:cxnSp>
        <p:nvCxnSpPr>
          <p:cNvPr id="5" name="Straight Arrow Connector 4">
            <a:extLst>
              <a:ext uri="{FF2B5EF4-FFF2-40B4-BE49-F238E27FC236}">
                <a16:creationId xmlns:a16="http://schemas.microsoft.com/office/drawing/2014/main" id="{5DB2D374-D209-C2DD-5B45-B690D960F6CE}"/>
              </a:ext>
            </a:extLst>
          </p:cNvPr>
          <p:cNvCxnSpPr/>
          <p:nvPr/>
        </p:nvCxnSpPr>
        <p:spPr>
          <a:xfrm>
            <a:off x="7027574" y="2407529"/>
            <a:ext cx="798265" cy="3635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EFCCB85A-DF95-A698-AEA9-F881BAA13723}"/>
              </a:ext>
            </a:extLst>
          </p:cNvPr>
          <p:cNvCxnSpPr>
            <a:cxnSpLocks/>
          </p:cNvCxnSpPr>
          <p:nvPr/>
        </p:nvCxnSpPr>
        <p:spPr>
          <a:xfrm>
            <a:off x="6960950" y="3709751"/>
            <a:ext cx="864889"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1B1264BE-EB1D-9E1E-041A-7599C69E3533}"/>
              </a:ext>
            </a:extLst>
          </p:cNvPr>
          <p:cNvCxnSpPr>
            <a:cxnSpLocks/>
          </p:cNvCxnSpPr>
          <p:nvPr/>
        </p:nvCxnSpPr>
        <p:spPr>
          <a:xfrm flipV="1">
            <a:off x="7158641" y="4757710"/>
            <a:ext cx="667198" cy="3143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1CA3926D-F865-69A4-3BA0-22E9C352FF74}"/>
              </a:ext>
            </a:extLst>
          </p:cNvPr>
          <p:cNvSpPr txBox="1"/>
          <p:nvPr/>
        </p:nvSpPr>
        <p:spPr>
          <a:xfrm>
            <a:off x="8799462" y="3542708"/>
            <a:ext cx="591829" cy="369332"/>
          </a:xfrm>
          <a:prstGeom prst="rect">
            <a:avLst/>
          </a:prstGeom>
          <a:noFill/>
        </p:spPr>
        <p:txBody>
          <a:bodyPr wrap="none" rtlCol="0">
            <a:spAutoFit/>
          </a:bodyPr>
          <a:lstStyle/>
          <a:p>
            <a:r>
              <a:rPr lang="en-CA" altLang="zh-CN" dirty="0"/>
              <a:t>+ b1</a:t>
            </a:r>
            <a:endParaRPr lang="zh-CN" altLang="en-US" dirty="0"/>
          </a:p>
        </p:txBody>
      </p:sp>
      <p:cxnSp>
        <p:nvCxnSpPr>
          <p:cNvPr id="20" name="Straight Arrow Connector 19">
            <a:extLst>
              <a:ext uri="{FF2B5EF4-FFF2-40B4-BE49-F238E27FC236}">
                <a16:creationId xmlns:a16="http://schemas.microsoft.com/office/drawing/2014/main" id="{065D5EEF-0DF5-75C8-28AD-B9EBC03373CB}"/>
              </a:ext>
            </a:extLst>
          </p:cNvPr>
          <p:cNvCxnSpPr>
            <a:cxnSpLocks/>
          </p:cNvCxnSpPr>
          <p:nvPr/>
        </p:nvCxnSpPr>
        <p:spPr>
          <a:xfrm>
            <a:off x="9450667" y="3729635"/>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Slide Number Placeholder 21">
            <a:extLst>
              <a:ext uri="{FF2B5EF4-FFF2-40B4-BE49-F238E27FC236}">
                <a16:creationId xmlns:a16="http://schemas.microsoft.com/office/drawing/2014/main" id="{01F641F3-C4B1-93C1-B1A0-BCA123CFDFA3}"/>
              </a:ext>
            </a:extLst>
          </p:cNvPr>
          <p:cNvSpPr>
            <a:spLocks noGrp="1"/>
          </p:cNvSpPr>
          <p:nvPr>
            <p:ph type="sldNum" sz="quarter" idx="12"/>
          </p:nvPr>
        </p:nvSpPr>
        <p:spPr/>
        <p:txBody>
          <a:bodyPr/>
          <a:lstStyle/>
          <a:p>
            <a:fld id="{998FC6E2-3800-4EB0-A18D-3856D6660061}" type="slidenum">
              <a:rPr lang="en-US" smtClean="0"/>
              <a:t>20</a:t>
            </a:fld>
            <a:endParaRPr lang="en-US"/>
          </a:p>
        </p:txBody>
      </p:sp>
      <p:graphicFrame>
        <p:nvGraphicFramePr>
          <p:cNvPr id="23" name="Table 10">
            <a:extLst>
              <a:ext uri="{FF2B5EF4-FFF2-40B4-BE49-F238E27FC236}">
                <a16:creationId xmlns:a16="http://schemas.microsoft.com/office/drawing/2014/main" id="{19C316B8-E66B-171E-4135-464540DB05CC}"/>
              </a:ext>
            </a:extLst>
          </p:cNvPr>
          <p:cNvGraphicFramePr>
            <a:graphicFrameLocks noGrp="1"/>
          </p:cNvGraphicFramePr>
          <p:nvPr>
            <p:extLst>
              <p:ext uri="{D42A27DB-BD31-4B8C-83A1-F6EECF244321}">
                <p14:modId xmlns:p14="http://schemas.microsoft.com/office/powerpoint/2010/main" val="1992292329"/>
              </p:ext>
            </p:extLst>
          </p:nvPr>
        </p:nvGraphicFramePr>
        <p:xfrm>
          <a:off x="5803589" y="1980184"/>
          <a:ext cx="957724" cy="747636"/>
        </p:xfrm>
        <a:graphic>
          <a:graphicData uri="http://schemas.openxmlformats.org/drawingml/2006/table">
            <a:tbl>
              <a:tblPr firstRow="1" bandRow="1">
                <a:tableStyleId>{18603FDC-E32A-4AB5-989C-0864C3EAD2B8}</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269103">
                <a:tc>
                  <a:txBody>
                    <a:bodyPr/>
                    <a:lstStyle/>
                    <a:p>
                      <a:pPr algn="ctr"/>
                      <a:r>
                        <a:rPr lang="en-CA" sz="1600" dirty="0"/>
                        <a:t>Y1</a:t>
                      </a:r>
                      <a:endParaRPr lang="en-US" sz="1600" dirty="0"/>
                    </a:p>
                  </a:txBody>
                  <a:tcPr>
                    <a:solidFill>
                      <a:srgbClr val="FF5050"/>
                    </a:solidFill>
                  </a:tcPr>
                </a:tc>
                <a:tc>
                  <a:txBody>
                    <a:bodyPr/>
                    <a:lstStyle/>
                    <a:p>
                      <a:pPr algn="ctr"/>
                      <a:r>
                        <a:rPr lang="en-US" sz="1600" dirty="0"/>
                        <a:t>Y2</a:t>
                      </a:r>
                    </a:p>
                  </a:txBody>
                  <a:tcPr>
                    <a:solidFill>
                      <a:srgbClr val="FF5050"/>
                    </a:solidFill>
                  </a:tcPr>
                </a:tc>
                <a:extLst>
                  <a:ext uri="{0D108BD9-81ED-4DB2-BD59-A6C34878D82A}">
                    <a16:rowId xmlns:a16="http://schemas.microsoft.com/office/drawing/2014/main" val="396928043"/>
                  </a:ext>
                </a:extLst>
              </a:tr>
              <a:tr h="412356">
                <a:tc>
                  <a:txBody>
                    <a:bodyPr/>
                    <a:lstStyle/>
                    <a:p>
                      <a:pPr algn="ctr"/>
                      <a:r>
                        <a:rPr lang="en-US" sz="1600" dirty="0"/>
                        <a:t>Y3</a:t>
                      </a:r>
                    </a:p>
                  </a:txBody>
                  <a:tcPr>
                    <a:solidFill>
                      <a:srgbClr val="FF5050"/>
                    </a:solidFill>
                  </a:tcPr>
                </a:tc>
                <a:tc>
                  <a:txBody>
                    <a:bodyPr/>
                    <a:lstStyle/>
                    <a:p>
                      <a:pPr algn="ctr"/>
                      <a:r>
                        <a:rPr lang="en-US" sz="1600" dirty="0"/>
                        <a:t>Y4</a:t>
                      </a:r>
                    </a:p>
                  </a:txBody>
                  <a:tcPr>
                    <a:solidFill>
                      <a:srgbClr val="FF5050"/>
                    </a:solidFill>
                  </a:tcPr>
                </a:tc>
                <a:extLst>
                  <a:ext uri="{0D108BD9-81ED-4DB2-BD59-A6C34878D82A}">
                    <a16:rowId xmlns:a16="http://schemas.microsoft.com/office/drawing/2014/main" val="210014181"/>
                  </a:ext>
                </a:extLst>
              </a:tr>
            </a:tbl>
          </a:graphicData>
        </a:graphic>
      </p:graphicFrame>
      <p:graphicFrame>
        <p:nvGraphicFramePr>
          <p:cNvPr id="24" name="Table 10">
            <a:extLst>
              <a:ext uri="{FF2B5EF4-FFF2-40B4-BE49-F238E27FC236}">
                <a16:creationId xmlns:a16="http://schemas.microsoft.com/office/drawing/2014/main" id="{70A12F4F-262C-DE78-D30E-17D29604576B}"/>
              </a:ext>
            </a:extLst>
          </p:cNvPr>
          <p:cNvGraphicFramePr>
            <a:graphicFrameLocks noGrp="1"/>
          </p:cNvGraphicFramePr>
          <p:nvPr>
            <p:extLst>
              <p:ext uri="{D42A27DB-BD31-4B8C-83A1-F6EECF244321}">
                <p14:modId xmlns:p14="http://schemas.microsoft.com/office/powerpoint/2010/main" val="2032845813"/>
              </p:ext>
            </p:extLst>
          </p:nvPr>
        </p:nvGraphicFramePr>
        <p:xfrm>
          <a:off x="5803589" y="3305721"/>
          <a:ext cx="957724" cy="938856"/>
        </p:xfrm>
        <a:graphic>
          <a:graphicData uri="http://schemas.openxmlformats.org/drawingml/2006/table">
            <a:tbl>
              <a:tblPr firstRow="1" bandRow="1">
                <a:tableStyleId>{638B1855-1B75-4FBE-930C-398BA8C253C6}</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469428">
                <a:tc>
                  <a:txBody>
                    <a:bodyPr/>
                    <a:lstStyle/>
                    <a:p>
                      <a:pPr algn="ctr"/>
                      <a:r>
                        <a:rPr lang="en-CA" sz="1600" dirty="0"/>
                        <a:t>Y1</a:t>
                      </a:r>
                      <a:endParaRPr lang="en-US" sz="1600" dirty="0"/>
                    </a:p>
                  </a:txBody>
                  <a:tcPr/>
                </a:tc>
                <a:tc>
                  <a:txBody>
                    <a:bodyPr/>
                    <a:lstStyle/>
                    <a:p>
                      <a:pPr algn="ctr"/>
                      <a:r>
                        <a:rPr lang="en-US" sz="1600" dirty="0"/>
                        <a:t>Y2</a:t>
                      </a:r>
                    </a:p>
                  </a:txBody>
                  <a:tcPr/>
                </a:tc>
                <a:extLst>
                  <a:ext uri="{0D108BD9-81ED-4DB2-BD59-A6C34878D82A}">
                    <a16:rowId xmlns:a16="http://schemas.microsoft.com/office/drawing/2014/main" val="396928043"/>
                  </a:ext>
                </a:extLst>
              </a:tr>
              <a:tr h="469428">
                <a:tc>
                  <a:txBody>
                    <a:bodyPr/>
                    <a:lstStyle/>
                    <a:p>
                      <a:pPr algn="ctr"/>
                      <a:r>
                        <a:rPr lang="en-US" sz="1600" dirty="0"/>
                        <a:t>Y3</a:t>
                      </a:r>
                    </a:p>
                  </a:txBody>
                  <a:tcPr/>
                </a:tc>
                <a:tc>
                  <a:txBody>
                    <a:bodyPr/>
                    <a:lstStyle/>
                    <a:p>
                      <a:pPr algn="ctr"/>
                      <a:r>
                        <a:rPr lang="en-US" sz="1600" dirty="0"/>
                        <a:t>Y4</a:t>
                      </a:r>
                    </a:p>
                  </a:txBody>
                  <a:tcPr/>
                </a:tc>
                <a:extLst>
                  <a:ext uri="{0D108BD9-81ED-4DB2-BD59-A6C34878D82A}">
                    <a16:rowId xmlns:a16="http://schemas.microsoft.com/office/drawing/2014/main" val="210014181"/>
                  </a:ext>
                </a:extLst>
              </a:tr>
            </a:tbl>
          </a:graphicData>
        </a:graphic>
      </p:graphicFrame>
      <p:graphicFrame>
        <p:nvGraphicFramePr>
          <p:cNvPr id="27" name="Table 10">
            <a:extLst>
              <a:ext uri="{FF2B5EF4-FFF2-40B4-BE49-F238E27FC236}">
                <a16:creationId xmlns:a16="http://schemas.microsoft.com/office/drawing/2014/main" id="{3C828109-1577-D535-4EB1-2481FE79ADA2}"/>
              </a:ext>
            </a:extLst>
          </p:cNvPr>
          <p:cNvGraphicFramePr>
            <a:graphicFrameLocks noGrp="1"/>
          </p:cNvGraphicFramePr>
          <p:nvPr>
            <p:extLst>
              <p:ext uri="{D42A27DB-BD31-4B8C-83A1-F6EECF244321}">
                <p14:modId xmlns:p14="http://schemas.microsoft.com/office/powerpoint/2010/main" val="2281043819"/>
              </p:ext>
            </p:extLst>
          </p:nvPr>
        </p:nvGraphicFramePr>
        <p:xfrm>
          <a:off x="5803588" y="4570736"/>
          <a:ext cx="957724" cy="849042"/>
        </p:xfrm>
        <a:graphic>
          <a:graphicData uri="http://schemas.openxmlformats.org/drawingml/2006/table">
            <a:tbl>
              <a:tblPr firstRow="1" bandRow="1">
                <a:tableStyleId>{D113A9D2-9D6B-4929-AA2D-F23B5EE8CBE7}</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424521">
                <a:tc>
                  <a:txBody>
                    <a:bodyPr/>
                    <a:lstStyle/>
                    <a:p>
                      <a:pPr algn="ctr"/>
                      <a:r>
                        <a:rPr lang="en-CA" sz="1600" dirty="0"/>
                        <a:t>Y1</a:t>
                      </a:r>
                      <a:endParaRPr lang="en-US" sz="1600" dirty="0"/>
                    </a:p>
                  </a:txBody>
                  <a:tcPr/>
                </a:tc>
                <a:tc>
                  <a:txBody>
                    <a:bodyPr/>
                    <a:lstStyle/>
                    <a:p>
                      <a:pPr algn="ctr"/>
                      <a:r>
                        <a:rPr lang="en-US" sz="1600" dirty="0"/>
                        <a:t>Y2</a:t>
                      </a:r>
                    </a:p>
                  </a:txBody>
                  <a:tcPr/>
                </a:tc>
                <a:extLst>
                  <a:ext uri="{0D108BD9-81ED-4DB2-BD59-A6C34878D82A}">
                    <a16:rowId xmlns:a16="http://schemas.microsoft.com/office/drawing/2014/main" val="396928043"/>
                  </a:ext>
                </a:extLst>
              </a:tr>
              <a:tr h="424521">
                <a:tc>
                  <a:txBody>
                    <a:bodyPr/>
                    <a:lstStyle/>
                    <a:p>
                      <a:pPr algn="ctr"/>
                      <a:r>
                        <a:rPr lang="en-US" sz="1600" dirty="0"/>
                        <a:t>Y3</a:t>
                      </a:r>
                    </a:p>
                  </a:txBody>
                  <a:tcPr/>
                </a:tc>
                <a:tc>
                  <a:txBody>
                    <a:bodyPr/>
                    <a:lstStyle/>
                    <a:p>
                      <a:pPr algn="ctr"/>
                      <a:r>
                        <a:rPr lang="en-US" sz="1600" dirty="0"/>
                        <a:t>Y4</a:t>
                      </a:r>
                    </a:p>
                  </a:txBody>
                  <a:tcPr/>
                </a:tc>
                <a:extLst>
                  <a:ext uri="{0D108BD9-81ED-4DB2-BD59-A6C34878D82A}">
                    <a16:rowId xmlns:a16="http://schemas.microsoft.com/office/drawing/2014/main" val="210014181"/>
                  </a:ext>
                </a:extLst>
              </a:tr>
            </a:tbl>
          </a:graphicData>
        </a:graphic>
      </p:graphicFrame>
      <p:graphicFrame>
        <p:nvGraphicFramePr>
          <p:cNvPr id="29" name="Table 10">
            <a:extLst>
              <a:ext uri="{FF2B5EF4-FFF2-40B4-BE49-F238E27FC236}">
                <a16:creationId xmlns:a16="http://schemas.microsoft.com/office/drawing/2014/main" id="{1A99FED9-7986-DB03-1B2E-0EECD0E9CB3E}"/>
              </a:ext>
            </a:extLst>
          </p:cNvPr>
          <p:cNvGraphicFramePr>
            <a:graphicFrameLocks noGrp="1"/>
          </p:cNvGraphicFramePr>
          <p:nvPr>
            <p:extLst>
              <p:ext uri="{D42A27DB-BD31-4B8C-83A1-F6EECF244321}">
                <p14:modId xmlns:p14="http://schemas.microsoft.com/office/powerpoint/2010/main" val="3895131163"/>
              </p:ext>
            </p:extLst>
          </p:nvPr>
        </p:nvGraphicFramePr>
        <p:xfrm>
          <a:off x="8025476" y="3394939"/>
          <a:ext cx="795840" cy="683040"/>
        </p:xfrm>
        <a:graphic>
          <a:graphicData uri="http://schemas.openxmlformats.org/drawingml/2006/table">
            <a:tbl>
              <a:tblPr firstRow="1" bandRow="1">
                <a:tableStyleId>{E269D01E-BC32-4049-B463-5C60D7B0CCD2}</a:tableStyleId>
              </a:tblPr>
              <a:tblGrid>
                <a:gridCol w="397920">
                  <a:extLst>
                    <a:ext uri="{9D8B030D-6E8A-4147-A177-3AD203B41FA5}">
                      <a16:colId xmlns:a16="http://schemas.microsoft.com/office/drawing/2014/main" val="709298924"/>
                    </a:ext>
                  </a:extLst>
                </a:gridCol>
                <a:gridCol w="397920">
                  <a:extLst>
                    <a:ext uri="{9D8B030D-6E8A-4147-A177-3AD203B41FA5}">
                      <a16:colId xmlns:a16="http://schemas.microsoft.com/office/drawing/2014/main" val="3010451843"/>
                    </a:ext>
                  </a:extLst>
                </a:gridCol>
              </a:tblGrid>
              <a:tr h="282758">
                <a:tc>
                  <a:txBody>
                    <a:bodyPr/>
                    <a:lstStyle/>
                    <a:p>
                      <a:pPr algn="ctr"/>
                      <a:r>
                        <a:rPr lang="en-CA" sz="1600" dirty="0"/>
                        <a:t>Y1</a:t>
                      </a:r>
                      <a:endParaRPr lang="en-US" sz="1600" dirty="0"/>
                    </a:p>
                  </a:txBody>
                  <a:tcPr/>
                </a:tc>
                <a:tc>
                  <a:txBody>
                    <a:bodyPr/>
                    <a:lstStyle/>
                    <a:p>
                      <a:pPr algn="ctr"/>
                      <a:r>
                        <a:rPr lang="en-US" sz="1600" dirty="0"/>
                        <a:t>Y2</a:t>
                      </a:r>
                    </a:p>
                  </a:txBody>
                  <a:tcPr/>
                </a:tc>
                <a:extLst>
                  <a:ext uri="{0D108BD9-81ED-4DB2-BD59-A6C34878D82A}">
                    <a16:rowId xmlns:a16="http://schemas.microsoft.com/office/drawing/2014/main" val="396928043"/>
                  </a:ext>
                </a:extLst>
              </a:tr>
              <a:tr h="347760">
                <a:tc>
                  <a:txBody>
                    <a:bodyPr/>
                    <a:lstStyle/>
                    <a:p>
                      <a:pPr algn="ctr"/>
                      <a:r>
                        <a:rPr lang="en-US" sz="1600" dirty="0"/>
                        <a:t>Y3</a:t>
                      </a:r>
                    </a:p>
                  </a:txBody>
                  <a:tcPr/>
                </a:tc>
                <a:tc>
                  <a:txBody>
                    <a:bodyPr/>
                    <a:lstStyle/>
                    <a:p>
                      <a:pPr algn="ctr"/>
                      <a:r>
                        <a:rPr lang="en-US" sz="1600" dirty="0"/>
                        <a:t>Y4</a:t>
                      </a:r>
                    </a:p>
                  </a:txBody>
                  <a:tcPr/>
                </a:tc>
                <a:extLst>
                  <a:ext uri="{0D108BD9-81ED-4DB2-BD59-A6C34878D82A}">
                    <a16:rowId xmlns:a16="http://schemas.microsoft.com/office/drawing/2014/main" val="210014181"/>
                  </a:ext>
                </a:extLst>
              </a:tr>
            </a:tbl>
          </a:graphicData>
        </a:graphic>
      </p:graphicFrame>
      <p:graphicFrame>
        <p:nvGraphicFramePr>
          <p:cNvPr id="30" name="Table 10">
            <a:extLst>
              <a:ext uri="{FF2B5EF4-FFF2-40B4-BE49-F238E27FC236}">
                <a16:creationId xmlns:a16="http://schemas.microsoft.com/office/drawing/2014/main" id="{117933EE-57AD-CF16-6384-76453005EAB1}"/>
              </a:ext>
            </a:extLst>
          </p:cNvPr>
          <p:cNvGraphicFramePr>
            <a:graphicFrameLocks noGrp="1"/>
          </p:cNvGraphicFramePr>
          <p:nvPr>
            <p:extLst>
              <p:ext uri="{D42A27DB-BD31-4B8C-83A1-F6EECF244321}">
                <p14:modId xmlns:p14="http://schemas.microsoft.com/office/powerpoint/2010/main" val="3531611754"/>
              </p:ext>
            </p:extLst>
          </p:nvPr>
        </p:nvGraphicFramePr>
        <p:xfrm>
          <a:off x="9994075" y="3368231"/>
          <a:ext cx="795840" cy="683040"/>
        </p:xfrm>
        <a:graphic>
          <a:graphicData uri="http://schemas.openxmlformats.org/drawingml/2006/table">
            <a:tbl>
              <a:tblPr firstRow="1" bandRow="1">
                <a:tableStyleId>{E269D01E-BC32-4049-B463-5C60D7B0CCD2}</a:tableStyleId>
              </a:tblPr>
              <a:tblGrid>
                <a:gridCol w="397920">
                  <a:extLst>
                    <a:ext uri="{9D8B030D-6E8A-4147-A177-3AD203B41FA5}">
                      <a16:colId xmlns:a16="http://schemas.microsoft.com/office/drawing/2014/main" val="709298924"/>
                    </a:ext>
                  </a:extLst>
                </a:gridCol>
                <a:gridCol w="397920">
                  <a:extLst>
                    <a:ext uri="{9D8B030D-6E8A-4147-A177-3AD203B41FA5}">
                      <a16:colId xmlns:a16="http://schemas.microsoft.com/office/drawing/2014/main" val="3010451843"/>
                    </a:ext>
                  </a:extLst>
                </a:gridCol>
              </a:tblGrid>
              <a:tr h="282758">
                <a:tc>
                  <a:txBody>
                    <a:bodyPr/>
                    <a:lstStyle/>
                    <a:p>
                      <a:pPr algn="ctr"/>
                      <a:r>
                        <a:rPr lang="en-CA" sz="1600" dirty="0"/>
                        <a:t>Y1</a:t>
                      </a:r>
                      <a:endParaRPr lang="en-US" sz="1600" dirty="0"/>
                    </a:p>
                  </a:txBody>
                  <a:tcPr>
                    <a:solidFill>
                      <a:schemeClr val="accent2"/>
                    </a:solidFill>
                  </a:tcPr>
                </a:tc>
                <a:tc>
                  <a:txBody>
                    <a:bodyPr/>
                    <a:lstStyle/>
                    <a:p>
                      <a:pPr algn="ctr"/>
                      <a:r>
                        <a:rPr lang="en-US" sz="1600" dirty="0"/>
                        <a:t>Y2</a:t>
                      </a:r>
                    </a:p>
                  </a:txBody>
                  <a:tcPr>
                    <a:solidFill>
                      <a:schemeClr val="accent2"/>
                    </a:solidFill>
                  </a:tcPr>
                </a:tc>
                <a:extLst>
                  <a:ext uri="{0D108BD9-81ED-4DB2-BD59-A6C34878D82A}">
                    <a16:rowId xmlns:a16="http://schemas.microsoft.com/office/drawing/2014/main" val="396928043"/>
                  </a:ext>
                </a:extLst>
              </a:tr>
              <a:tr h="347760">
                <a:tc>
                  <a:txBody>
                    <a:bodyPr/>
                    <a:lstStyle/>
                    <a:p>
                      <a:pPr algn="ctr"/>
                      <a:r>
                        <a:rPr lang="en-US" sz="1600" dirty="0"/>
                        <a:t>Y3</a:t>
                      </a:r>
                    </a:p>
                  </a:txBody>
                  <a:tcPr>
                    <a:solidFill>
                      <a:schemeClr val="accent2"/>
                    </a:solidFill>
                  </a:tcPr>
                </a:tc>
                <a:tc>
                  <a:txBody>
                    <a:bodyPr/>
                    <a:lstStyle/>
                    <a:p>
                      <a:pPr algn="ctr"/>
                      <a:r>
                        <a:rPr lang="en-US" sz="1600" dirty="0"/>
                        <a:t>Y4</a:t>
                      </a:r>
                    </a:p>
                  </a:txBody>
                  <a:tcPr>
                    <a:solidFill>
                      <a:schemeClr val="accent2"/>
                    </a:solidFill>
                  </a:tcPr>
                </a:tc>
                <a:extLst>
                  <a:ext uri="{0D108BD9-81ED-4DB2-BD59-A6C34878D82A}">
                    <a16:rowId xmlns:a16="http://schemas.microsoft.com/office/drawing/2014/main" val="210014181"/>
                  </a:ext>
                </a:extLst>
              </a:tr>
            </a:tbl>
          </a:graphicData>
        </a:graphic>
      </p:graphicFrame>
      <p:pic>
        <p:nvPicPr>
          <p:cNvPr id="96" name="Picture 95" descr="Shape&#10;&#10;Description automatically generated with medium confidence">
            <a:extLst>
              <a:ext uri="{FF2B5EF4-FFF2-40B4-BE49-F238E27FC236}">
                <a16:creationId xmlns:a16="http://schemas.microsoft.com/office/drawing/2014/main" id="{DF0BE6A1-3D79-E63F-C11A-E187BE395C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0062722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7F41C4-CE8A-C78A-3BC3-E3FB15BE8252}"/>
              </a:ext>
            </a:extLst>
          </p:cNvPr>
          <p:cNvSpPr>
            <a:spLocks noGrp="1"/>
          </p:cNvSpPr>
          <p:nvPr>
            <p:ph type="title"/>
          </p:nvPr>
        </p:nvSpPr>
        <p:spPr/>
        <p:txBody>
          <a:bodyPr/>
          <a:lstStyle/>
          <a:p>
            <a:r>
              <a:rPr lang="en-CA" altLang="zh-CN" dirty="0"/>
              <a:t>Multiple filters</a:t>
            </a:r>
            <a:endParaRPr lang="zh-CN" altLang="en-US" dirty="0"/>
          </a:p>
        </p:txBody>
      </p:sp>
      <p:graphicFrame>
        <p:nvGraphicFramePr>
          <p:cNvPr id="21" name="Table 10">
            <a:extLst>
              <a:ext uri="{FF2B5EF4-FFF2-40B4-BE49-F238E27FC236}">
                <a16:creationId xmlns:a16="http://schemas.microsoft.com/office/drawing/2014/main" id="{1B9A337C-1F21-F38B-6378-BCCD47C6F5A6}"/>
              </a:ext>
            </a:extLst>
          </p:cNvPr>
          <p:cNvGraphicFramePr>
            <a:graphicFrameLocks noGrp="1"/>
          </p:cNvGraphicFramePr>
          <p:nvPr>
            <p:extLst>
              <p:ext uri="{D42A27DB-BD31-4B8C-83A1-F6EECF244321}">
                <p14:modId xmlns:p14="http://schemas.microsoft.com/office/powerpoint/2010/main" val="1957350525"/>
              </p:ext>
            </p:extLst>
          </p:nvPr>
        </p:nvGraphicFramePr>
        <p:xfrm>
          <a:off x="1072684" y="2033700"/>
          <a:ext cx="1241145" cy="1118602"/>
        </p:xfrm>
        <a:graphic>
          <a:graphicData uri="http://schemas.openxmlformats.org/drawingml/2006/table">
            <a:tbl>
              <a:tblPr firstRow="1" bandRow="1">
                <a:tableStyleId>{5940675A-B579-460E-94D1-54222C63F5DA}</a:tableStyleId>
              </a:tblPr>
              <a:tblGrid>
                <a:gridCol w="413715">
                  <a:extLst>
                    <a:ext uri="{9D8B030D-6E8A-4147-A177-3AD203B41FA5}">
                      <a16:colId xmlns:a16="http://schemas.microsoft.com/office/drawing/2014/main" val="709298924"/>
                    </a:ext>
                  </a:extLst>
                </a:gridCol>
                <a:gridCol w="413715">
                  <a:extLst>
                    <a:ext uri="{9D8B030D-6E8A-4147-A177-3AD203B41FA5}">
                      <a16:colId xmlns:a16="http://schemas.microsoft.com/office/drawing/2014/main" val="3010451843"/>
                    </a:ext>
                  </a:extLst>
                </a:gridCol>
                <a:gridCol w="413715">
                  <a:extLst>
                    <a:ext uri="{9D8B030D-6E8A-4147-A177-3AD203B41FA5}">
                      <a16:colId xmlns:a16="http://schemas.microsoft.com/office/drawing/2014/main" val="1772076429"/>
                    </a:ext>
                  </a:extLst>
                </a:gridCol>
              </a:tblGrid>
              <a:tr h="391661">
                <a:tc>
                  <a:txBody>
                    <a:bodyPr/>
                    <a:lstStyle/>
                    <a:p>
                      <a:pPr algn="ctr"/>
                      <a:r>
                        <a:rPr lang="en-CA" sz="1600" dirty="0"/>
                        <a:t>X1</a:t>
                      </a:r>
                      <a:endParaRPr lang="en-US" sz="1600" dirty="0"/>
                    </a:p>
                  </a:txBody>
                  <a:tcPr>
                    <a:solidFill>
                      <a:srgbClr val="FF9999"/>
                    </a:solidFill>
                  </a:tcPr>
                </a:tc>
                <a:tc>
                  <a:txBody>
                    <a:bodyPr/>
                    <a:lstStyle/>
                    <a:p>
                      <a:pPr algn="ctr"/>
                      <a:r>
                        <a:rPr lang="en-US" sz="1600" dirty="0"/>
                        <a:t>X2</a:t>
                      </a:r>
                    </a:p>
                  </a:txBody>
                  <a:tcPr>
                    <a:solidFill>
                      <a:srgbClr val="FF9999"/>
                    </a:solidFill>
                  </a:tcPr>
                </a:tc>
                <a:tc>
                  <a:txBody>
                    <a:bodyPr/>
                    <a:lstStyle/>
                    <a:p>
                      <a:pPr algn="ctr"/>
                      <a:r>
                        <a:rPr lang="en-US" sz="1600" dirty="0"/>
                        <a:t>X3</a:t>
                      </a:r>
                    </a:p>
                  </a:txBody>
                  <a:tcPr>
                    <a:solidFill>
                      <a:srgbClr val="FF9999"/>
                    </a:solidFill>
                  </a:tcPr>
                </a:tc>
                <a:extLst>
                  <a:ext uri="{0D108BD9-81ED-4DB2-BD59-A6C34878D82A}">
                    <a16:rowId xmlns:a16="http://schemas.microsoft.com/office/drawing/2014/main" val="396928043"/>
                  </a:ext>
                </a:extLst>
              </a:tr>
              <a:tr h="391661">
                <a:tc>
                  <a:txBody>
                    <a:bodyPr/>
                    <a:lstStyle/>
                    <a:p>
                      <a:pPr algn="ctr"/>
                      <a:r>
                        <a:rPr lang="en-US" sz="1600" dirty="0"/>
                        <a:t>X4</a:t>
                      </a:r>
                    </a:p>
                  </a:txBody>
                  <a:tcPr>
                    <a:solidFill>
                      <a:srgbClr val="FF9999"/>
                    </a:solidFill>
                  </a:tcPr>
                </a:tc>
                <a:tc>
                  <a:txBody>
                    <a:bodyPr/>
                    <a:lstStyle/>
                    <a:p>
                      <a:pPr algn="ctr"/>
                      <a:r>
                        <a:rPr lang="en-US" sz="1600" dirty="0"/>
                        <a:t>X5</a:t>
                      </a:r>
                    </a:p>
                  </a:txBody>
                  <a:tcPr>
                    <a:solidFill>
                      <a:srgbClr val="FF9999"/>
                    </a:solidFill>
                  </a:tcPr>
                </a:tc>
                <a:tc>
                  <a:txBody>
                    <a:bodyPr/>
                    <a:lstStyle/>
                    <a:p>
                      <a:pPr algn="ctr"/>
                      <a:r>
                        <a:rPr lang="en-US" sz="1600" dirty="0"/>
                        <a:t>X6</a:t>
                      </a:r>
                    </a:p>
                  </a:txBody>
                  <a:tcPr>
                    <a:solidFill>
                      <a:srgbClr val="FF9999"/>
                    </a:solidFill>
                  </a:tcPr>
                </a:tc>
                <a:extLst>
                  <a:ext uri="{0D108BD9-81ED-4DB2-BD59-A6C34878D82A}">
                    <a16:rowId xmlns:a16="http://schemas.microsoft.com/office/drawing/2014/main" val="210014181"/>
                  </a:ext>
                </a:extLst>
              </a:tr>
              <a:tr h="315760">
                <a:tc>
                  <a:txBody>
                    <a:bodyPr/>
                    <a:lstStyle/>
                    <a:p>
                      <a:pPr algn="ctr"/>
                      <a:r>
                        <a:rPr lang="en-US" sz="1600" dirty="0"/>
                        <a:t>X7</a:t>
                      </a:r>
                    </a:p>
                  </a:txBody>
                  <a:tcPr>
                    <a:solidFill>
                      <a:srgbClr val="FF9999"/>
                    </a:solidFill>
                  </a:tcPr>
                </a:tc>
                <a:tc>
                  <a:txBody>
                    <a:bodyPr/>
                    <a:lstStyle/>
                    <a:p>
                      <a:pPr algn="ctr"/>
                      <a:r>
                        <a:rPr lang="en-US" sz="1600" dirty="0"/>
                        <a:t>X8</a:t>
                      </a:r>
                    </a:p>
                  </a:txBody>
                  <a:tcPr>
                    <a:solidFill>
                      <a:srgbClr val="FF9999"/>
                    </a:solidFill>
                  </a:tcPr>
                </a:tc>
                <a:tc>
                  <a:txBody>
                    <a:bodyPr/>
                    <a:lstStyle/>
                    <a:p>
                      <a:pPr algn="ctr"/>
                      <a:r>
                        <a:rPr lang="en-US" sz="1600" dirty="0"/>
                        <a:t>X9</a:t>
                      </a:r>
                    </a:p>
                  </a:txBody>
                  <a:tcPr>
                    <a:solidFill>
                      <a:srgbClr val="FF9999"/>
                    </a:solidFill>
                  </a:tcPr>
                </a:tc>
                <a:extLst>
                  <a:ext uri="{0D108BD9-81ED-4DB2-BD59-A6C34878D82A}">
                    <a16:rowId xmlns:a16="http://schemas.microsoft.com/office/drawing/2014/main" val="2752319587"/>
                  </a:ext>
                </a:extLst>
              </a:tr>
            </a:tbl>
          </a:graphicData>
        </a:graphic>
      </p:graphicFrame>
      <p:graphicFrame>
        <p:nvGraphicFramePr>
          <p:cNvPr id="69" name="Table 10">
            <a:extLst>
              <a:ext uri="{FF2B5EF4-FFF2-40B4-BE49-F238E27FC236}">
                <a16:creationId xmlns:a16="http://schemas.microsoft.com/office/drawing/2014/main" id="{615F0970-B6FF-8DBA-CA9D-7547B7310B6B}"/>
              </a:ext>
            </a:extLst>
          </p:cNvPr>
          <p:cNvGraphicFramePr>
            <a:graphicFrameLocks noGrp="1"/>
          </p:cNvGraphicFramePr>
          <p:nvPr>
            <p:extLst>
              <p:ext uri="{D42A27DB-BD31-4B8C-83A1-F6EECF244321}">
                <p14:modId xmlns:p14="http://schemas.microsoft.com/office/powerpoint/2010/main" val="1150897746"/>
              </p:ext>
            </p:extLst>
          </p:nvPr>
        </p:nvGraphicFramePr>
        <p:xfrm>
          <a:off x="704490" y="2420038"/>
          <a:ext cx="1241145" cy="1062221"/>
        </p:xfrm>
        <a:graphic>
          <a:graphicData uri="http://schemas.openxmlformats.org/drawingml/2006/table">
            <a:tbl>
              <a:tblPr firstRow="1" bandRow="1">
                <a:tableStyleId>{5940675A-B579-460E-94D1-54222C63F5DA}</a:tableStyleId>
              </a:tblPr>
              <a:tblGrid>
                <a:gridCol w="413715">
                  <a:extLst>
                    <a:ext uri="{9D8B030D-6E8A-4147-A177-3AD203B41FA5}">
                      <a16:colId xmlns:a16="http://schemas.microsoft.com/office/drawing/2014/main" val="709298924"/>
                    </a:ext>
                  </a:extLst>
                </a:gridCol>
                <a:gridCol w="413715">
                  <a:extLst>
                    <a:ext uri="{9D8B030D-6E8A-4147-A177-3AD203B41FA5}">
                      <a16:colId xmlns:a16="http://schemas.microsoft.com/office/drawing/2014/main" val="3010451843"/>
                    </a:ext>
                  </a:extLst>
                </a:gridCol>
                <a:gridCol w="413715">
                  <a:extLst>
                    <a:ext uri="{9D8B030D-6E8A-4147-A177-3AD203B41FA5}">
                      <a16:colId xmlns:a16="http://schemas.microsoft.com/office/drawing/2014/main" val="1772076429"/>
                    </a:ext>
                  </a:extLst>
                </a:gridCol>
              </a:tblGrid>
              <a:tr h="0">
                <a:tc>
                  <a:txBody>
                    <a:bodyPr/>
                    <a:lstStyle/>
                    <a:p>
                      <a:pPr algn="ctr"/>
                      <a:r>
                        <a:rPr lang="en-CA" sz="1600" dirty="0"/>
                        <a:t>X1</a:t>
                      </a:r>
                      <a:endParaRPr lang="en-US" sz="1600" dirty="0"/>
                    </a:p>
                  </a:txBody>
                  <a:tcPr>
                    <a:solidFill>
                      <a:schemeClr val="accent6">
                        <a:lumMod val="20000"/>
                        <a:lumOff val="80000"/>
                      </a:schemeClr>
                    </a:solidFill>
                  </a:tcPr>
                </a:tc>
                <a:tc>
                  <a:txBody>
                    <a:bodyPr/>
                    <a:lstStyle/>
                    <a:p>
                      <a:pPr algn="ctr"/>
                      <a:r>
                        <a:rPr lang="en-US" sz="1600" dirty="0"/>
                        <a:t>X2</a:t>
                      </a:r>
                    </a:p>
                  </a:txBody>
                  <a:tcPr>
                    <a:solidFill>
                      <a:schemeClr val="accent6">
                        <a:lumMod val="20000"/>
                        <a:lumOff val="80000"/>
                      </a:schemeClr>
                    </a:solidFill>
                  </a:tcPr>
                </a:tc>
                <a:tc>
                  <a:txBody>
                    <a:bodyPr/>
                    <a:lstStyle/>
                    <a:p>
                      <a:pPr algn="ctr"/>
                      <a:r>
                        <a:rPr lang="en-US" sz="1600" dirty="0"/>
                        <a:t>X3</a:t>
                      </a:r>
                    </a:p>
                  </a:txBody>
                  <a:tcPr>
                    <a:solidFill>
                      <a:schemeClr val="accent6">
                        <a:lumMod val="20000"/>
                        <a:lumOff val="80000"/>
                      </a:schemeClr>
                    </a:solidFill>
                  </a:tcPr>
                </a:tc>
                <a:extLst>
                  <a:ext uri="{0D108BD9-81ED-4DB2-BD59-A6C34878D82A}">
                    <a16:rowId xmlns:a16="http://schemas.microsoft.com/office/drawing/2014/main" val="396928043"/>
                  </a:ext>
                </a:extLst>
              </a:tr>
              <a:tr h="391661">
                <a:tc>
                  <a:txBody>
                    <a:bodyPr/>
                    <a:lstStyle/>
                    <a:p>
                      <a:pPr algn="ctr"/>
                      <a:r>
                        <a:rPr lang="en-US" sz="1600" dirty="0"/>
                        <a:t>X4</a:t>
                      </a:r>
                    </a:p>
                  </a:txBody>
                  <a:tcPr>
                    <a:solidFill>
                      <a:schemeClr val="accent6">
                        <a:lumMod val="20000"/>
                        <a:lumOff val="80000"/>
                      </a:schemeClr>
                    </a:solidFill>
                  </a:tcPr>
                </a:tc>
                <a:tc>
                  <a:txBody>
                    <a:bodyPr/>
                    <a:lstStyle/>
                    <a:p>
                      <a:pPr algn="ctr"/>
                      <a:r>
                        <a:rPr lang="en-US" sz="1600" dirty="0"/>
                        <a:t>X5</a:t>
                      </a:r>
                    </a:p>
                  </a:txBody>
                  <a:tcPr>
                    <a:solidFill>
                      <a:schemeClr val="accent6">
                        <a:lumMod val="20000"/>
                        <a:lumOff val="80000"/>
                      </a:schemeClr>
                    </a:solidFill>
                  </a:tcPr>
                </a:tc>
                <a:tc>
                  <a:txBody>
                    <a:bodyPr/>
                    <a:lstStyle/>
                    <a:p>
                      <a:pPr algn="ctr"/>
                      <a:r>
                        <a:rPr lang="en-US" sz="1600" dirty="0"/>
                        <a:t>X6</a:t>
                      </a:r>
                    </a:p>
                  </a:txBody>
                  <a:tcPr>
                    <a:solidFill>
                      <a:schemeClr val="accent6">
                        <a:lumMod val="20000"/>
                        <a:lumOff val="80000"/>
                      </a:schemeClr>
                    </a:solidFill>
                  </a:tcPr>
                </a:tc>
                <a:extLst>
                  <a:ext uri="{0D108BD9-81ED-4DB2-BD59-A6C34878D82A}">
                    <a16:rowId xmlns:a16="http://schemas.microsoft.com/office/drawing/2014/main" val="210014181"/>
                  </a:ext>
                </a:extLst>
              </a:tr>
              <a:tr h="315760">
                <a:tc>
                  <a:txBody>
                    <a:bodyPr/>
                    <a:lstStyle/>
                    <a:p>
                      <a:pPr algn="ctr"/>
                      <a:r>
                        <a:rPr lang="en-US" sz="1600" dirty="0"/>
                        <a:t>X7</a:t>
                      </a:r>
                    </a:p>
                  </a:txBody>
                  <a:tcPr>
                    <a:solidFill>
                      <a:schemeClr val="accent6">
                        <a:lumMod val="20000"/>
                        <a:lumOff val="80000"/>
                      </a:schemeClr>
                    </a:solidFill>
                  </a:tcPr>
                </a:tc>
                <a:tc>
                  <a:txBody>
                    <a:bodyPr/>
                    <a:lstStyle/>
                    <a:p>
                      <a:pPr algn="ctr"/>
                      <a:r>
                        <a:rPr lang="en-US" sz="1600" dirty="0"/>
                        <a:t>X8</a:t>
                      </a:r>
                    </a:p>
                  </a:txBody>
                  <a:tcPr>
                    <a:solidFill>
                      <a:schemeClr val="accent6">
                        <a:lumMod val="20000"/>
                        <a:lumOff val="80000"/>
                      </a:schemeClr>
                    </a:solidFill>
                  </a:tcPr>
                </a:tc>
                <a:tc>
                  <a:txBody>
                    <a:bodyPr/>
                    <a:lstStyle/>
                    <a:p>
                      <a:pPr algn="ctr"/>
                      <a:r>
                        <a:rPr lang="en-US" sz="1600" dirty="0"/>
                        <a:t>X9</a:t>
                      </a:r>
                    </a:p>
                  </a:txBody>
                  <a:tcPr>
                    <a:solidFill>
                      <a:schemeClr val="accent6">
                        <a:lumMod val="20000"/>
                        <a:lumOff val="80000"/>
                      </a:schemeClr>
                    </a:solidFill>
                  </a:tcPr>
                </a:tc>
                <a:extLst>
                  <a:ext uri="{0D108BD9-81ED-4DB2-BD59-A6C34878D82A}">
                    <a16:rowId xmlns:a16="http://schemas.microsoft.com/office/drawing/2014/main" val="2752319587"/>
                  </a:ext>
                </a:extLst>
              </a:tr>
            </a:tbl>
          </a:graphicData>
        </a:graphic>
      </p:graphicFrame>
      <p:sp>
        <p:nvSpPr>
          <p:cNvPr id="74" name="TextBox 73">
            <a:extLst>
              <a:ext uri="{FF2B5EF4-FFF2-40B4-BE49-F238E27FC236}">
                <a16:creationId xmlns:a16="http://schemas.microsoft.com/office/drawing/2014/main" id="{65634444-0C8C-4655-ABA1-6A8D930D2B46}"/>
              </a:ext>
            </a:extLst>
          </p:cNvPr>
          <p:cNvSpPr txBox="1"/>
          <p:nvPr/>
        </p:nvSpPr>
        <p:spPr>
          <a:xfrm>
            <a:off x="1181093" y="1511255"/>
            <a:ext cx="11007052" cy="400110"/>
          </a:xfrm>
          <a:prstGeom prst="rect">
            <a:avLst/>
          </a:prstGeom>
          <a:noFill/>
        </p:spPr>
        <p:txBody>
          <a:bodyPr wrap="none" rtlCol="0">
            <a:spAutoFit/>
          </a:bodyPr>
          <a:lstStyle/>
          <a:p>
            <a:r>
              <a:rPr lang="en-US" altLang="zh-CN" sz="2000" dirty="0"/>
              <a:t>Inputs                                  Filter1: Kernels                         Raw Outputs 1                                Final outputs 1</a:t>
            </a:r>
            <a:endParaRPr lang="zh-CN" altLang="en-US" sz="2000" dirty="0"/>
          </a:p>
        </p:txBody>
      </p:sp>
      <p:graphicFrame>
        <p:nvGraphicFramePr>
          <p:cNvPr id="76" name="Table 10">
            <a:extLst>
              <a:ext uri="{FF2B5EF4-FFF2-40B4-BE49-F238E27FC236}">
                <a16:creationId xmlns:a16="http://schemas.microsoft.com/office/drawing/2014/main" id="{98985C4F-2EDC-3293-A9DA-E34F76D2A06D}"/>
              </a:ext>
            </a:extLst>
          </p:cNvPr>
          <p:cNvGraphicFramePr>
            <a:graphicFrameLocks noGrp="1"/>
          </p:cNvGraphicFramePr>
          <p:nvPr>
            <p:extLst>
              <p:ext uri="{D42A27DB-BD31-4B8C-83A1-F6EECF244321}">
                <p14:modId xmlns:p14="http://schemas.microsoft.com/office/powerpoint/2010/main" val="1405638287"/>
              </p:ext>
            </p:extLst>
          </p:nvPr>
        </p:nvGraphicFramePr>
        <p:xfrm>
          <a:off x="268015" y="2781730"/>
          <a:ext cx="1241145" cy="1118602"/>
        </p:xfrm>
        <a:graphic>
          <a:graphicData uri="http://schemas.openxmlformats.org/drawingml/2006/table">
            <a:tbl>
              <a:tblPr firstRow="1" bandRow="1">
                <a:tableStyleId>{5940675A-B579-460E-94D1-54222C63F5DA}</a:tableStyleId>
              </a:tblPr>
              <a:tblGrid>
                <a:gridCol w="413715">
                  <a:extLst>
                    <a:ext uri="{9D8B030D-6E8A-4147-A177-3AD203B41FA5}">
                      <a16:colId xmlns:a16="http://schemas.microsoft.com/office/drawing/2014/main" val="709298924"/>
                    </a:ext>
                  </a:extLst>
                </a:gridCol>
                <a:gridCol w="413715">
                  <a:extLst>
                    <a:ext uri="{9D8B030D-6E8A-4147-A177-3AD203B41FA5}">
                      <a16:colId xmlns:a16="http://schemas.microsoft.com/office/drawing/2014/main" val="3010451843"/>
                    </a:ext>
                  </a:extLst>
                </a:gridCol>
                <a:gridCol w="413715">
                  <a:extLst>
                    <a:ext uri="{9D8B030D-6E8A-4147-A177-3AD203B41FA5}">
                      <a16:colId xmlns:a16="http://schemas.microsoft.com/office/drawing/2014/main" val="1772076429"/>
                    </a:ext>
                  </a:extLst>
                </a:gridCol>
              </a:tblGrid>
              <a:tr h="391661">
                <a:tc>
                  <a:txBody>
                    <a:bodyPr/>
                    <a:lstStyle/>
                    <a:p>
                      <a:pPr algn="ctr"/>
                      <a:r>
                        <a:rPr lang="en-CA" sz="1600" dirty="0"/>
                        <a:t>X1</a:t>
                      </a:r>
                      <a:endParaRPr lang="en-US" sz="1600" dirty="0"/>
                    </a:p>
                  </a:txBody>
                  <a:tcPr>
                    <a:solidFill>
                      <a:schemeClr val="accent1">
                        <a:lumMod val="20000"/>
                        <a:lumOff val="80000"/>
                      </a:schemeClr>
                    </a:solidFill>
                  </a:tcPr>
                </a:tc>
                <a:tc>
                  <a:txBody>
                    <a:bodyPr/>
                    <a:lstStyle/>
                    <a:p>
                      <a:pPr algn="ctr"/>
                      <a:r>
                        <a:rPr lang="en-US" sz="1600" dirty="0"/>
                        <a:t>X2</a:t>
                      </a:r>
                    </a:p>
                  </a:txBody>
                  <a:tcPr>
                    <a:solidFill>
                      <a:schemeClr val="accent1">
                        <a:lumMod val="20000"/>
                        <a:lumOff val="80000"/>
                      </a:schemeClr>
                    </a:solidFill>
                  </a:tcPr>
                </a:tc>
                <a:tc>
                  <a:txBody>
                    <a:bodyPr/>
                    <a:lstStyle/>
                    <a:p>
                      <a:pPr algn="ctr"/>
                      <a:r>
                        <a:rPr lang="en-US" sz="1600" dirty="0"/>
                        <a:t>X3</a:t>
                      </a:r>
                    </a:p>
                  </a:txBody>
                  <a:tcPr>
                    <a:solidFill>
                      <a:schemeClr val="accent1">
                        <a:lumMod val="20000"/>
                        <a:lumOff val="80000"/>
                      </a:schemeClr>
                    </a:solidFill>
                  </a:tcPr>
                </a:tc>
                <a:extLst>
                  <a:ext uri="{0D108BD9-81ED-4DB2-BD59-A6C34878D82A}">
                    <a16:rowId xmlns:a16="http://schemas.microsoft.com/office/drawing/2014/main" val="396928043"/>
                  </a:ext>
                </a:extLst>
              </a:tr>
              <a:tr h="391661">
                <a:tc>
                  <a:txBody>
                    <a:bodyPr/>
                    <a:lstStyle/>
                    <a:p>
                      <a:pPr algn="ctr"/>
                      <a:r>
                        <a:rPr lang="en-US" sz="1600" dirty="0"/>
                        <a:t>X4</a:t>
                      </a:r>
                    </a:p>
                  </a:txBody>
                  <a:tcPr>
                    <a:solidFill>
                      <a:schemeClr val="accent1">
                        <a:lumMod val="20000"/>
                        <a:lumOff val="80000"/>
                      </a:schemeClr>
                    </a:solidFill>
                  </a:tcPr>
                </a:tc>
                <a:tc>
                  <a:txBody>
                    <a:bodyPr/>
                    <a:lstStyle/>
                    <a:p>
                      <a:pPr algn="ctr"/>
                      <a:r>
                        <a:rPr lang="en-US" sz="1600" dirty="0"/>
                        <a:t>X5</a:t>
                      </a:r>
                    </a:p>
                  </a:txBody>
                  <a:tcPr>
                    <a:solidFill>
                      <a:schemeClr val="accent1">
                        <a:lumMod val="20000"/>
                        <a:lumOff val="80000"/>
                      </a:schemeClr>
                    </a:solidFill>
                  </a:tcPr>
                </a:tc>
                <a:tc>
                  <a:txBody>
                    <a:bodyPr/>
                    <a:lstStyle/>
                    <a:p>
                      <a:pPr algn="ctr"/>
                      <a:r>
                        <a:rPr lang="en-US" sz="1600" dirty="0"/>
                        <a:t>X6</a:t>
                      </a:r>
                    </a:p>
                  </a:txBody>
                  <a:tcPr>
                    <a:solidFill>
                      <a:schemeClr val="accent1">
                        <a:lumMod val="20000"/>
                        <a:lumOff val="80000"/>
                      </a:schemeClr>
                    </a:solidFill>
                  </a:tcPr>
                </a:tc>
                <a:extLst>
                  <a:ext uri="{0D108BD9-81ED-4DB2-BD59-A6C34878D82A}">
                    <a16:rowId xmlns:a16="http://schemas.microsoft.com/office/drawing/2014/main" val="210014181"/>
                  </a:ext>
                </a:extLst>
              </a:tr>
              <a:tr h="315760">
                <a:tc>
                  <a:txBody>
                    <a:bodyPr/>
                    <a:lstStyle/>
                    <a:p>
                      <a:pPr algn="ctr"/>
                      <a:r>
                        <a:rPr lang="en-US" sz="1600" dirty="0"/>
                        <a:t>X7</a:t>
                      </a:r>
                    </a:p>
                  </a:txBody>
                  <a:tcPr>
                    <a:solidFill>
                      <a:schemeClr val="accent1">
                        <a:lumMod val="20000"/>
                        <a:lumOff val="80000"/>
                      </a:schemeClr>
                    </a:solidFill>
                  </a:tcPr>
                </a:tc>
                <a:tc>
                  <a:txBody>
                    <a:bodyPr/>
                    <a:lstStyle/>
                    <a:p>
                      <a:pPr algn="ctr"/>
                      <a:r>
                        <a:rPr lang="en-US" sz="1600" dirty="0"/>
                        <a:t>X8</a:t>
                      </a:r>
                    </a:p>
                  </a:txBody>
                  <a:tcPr>
                    <a:solidFill>
                      <a:schemeClr val="accent1">
                        <a:lumMod val="20000"/>
                        <a:lumOff val="80000"/>
                      </a:schemeClr>
                    </a:solidFill>
                  </a:tcPr>
                </a:tc>
                <a:tc>
                  <a:txBody>
                    <a:bodyPr/>
                    <a:lstStyle/>
                    <a:p>
                      <a:pPr algn="ctr"/>
                      <a:r>
                        <a:rPr lang="en-US" sz="1600" dirty="0"/>
                        <a:t>X9</a:t>
                      </a:r>
                    </a:p>
                  </a:txBody>
                  <a:tcPr>
                    <a:solidFill>
                      <a:schemeClr val="accent1">
                        <a:lumMod val="20000"/>
                        <a:lumOff val="80000"/>
                      </a:schemeClr>
                    </a:solidFill>
                  </a:tcPr>
                </a:tc>
                <a:extLst>
                  <a:ext uri="{0D108BD9-81ED-4DB2-BD59-A6C34878D82A}">
                    <a16:rowId xmlns:a16="http://schemas.microsoft.com/office/drawing/2014/main" val="2752319587"/>
                  </a:ext>
                </a:extLst>
              </a:tr>
            </a:tbl>
          </a:graphicData>
        </a:graphic>
      </p:graphicFrame>
      <p:sp>
        <p:nvSpPr>
          <p:cNvPr id="14" name="TextBox 13">
            <a:extLst>
              <a:ext uri="{FF2B5EF4-FFF2-40B4-BE49-F238E27FC236}">
                <a16:creationId xmlns:a16="http://schemas.microsoft.com/office/drawing/2014/main" id="{1CA3926D-F865-69A4-3BA0-22E9C352FF74}"/>
              </a:ext>
            </a:extLst>
          </p:cNvPr>
          <p:cNvSpPr txBox="1"/>
          <p:nvPr/>
        </p:nvSpPr>
        <p:spPr>
          <a:xfrm>
            <a:off x="9749488" y="2320697"/>
            <a:ext cx="591829" cy="369332"/>
          </a:xfrm>
          <a:prstGeom prst="rect">
            <a:avLst/>
          </a:prstGeom>
          <a:noFill/>
        </p:spPr>
        <p:txBody>
          <a:bodyPr wrap="none" rtlCol="0">
            <a:spAutoFit/>
          </a:bodyPr>
          <a:lstStyle/>
          <a:p>
            <a:r>
              <a:rPr lang="en-CA" altLang="zh-CN" dirty="0"/>
              <a:t>+ b1</a:t>
            </a:r>
            <a:endParaRPr lang="zh-CN" altLang="en-US" dirty="0"/>
          </a:p>
        </p:txBody>
      </p:sp>
      <p:cxnSp>
        <p:nvCxnSpPr>
          <p:cNvPr id="20" name="Straight Arrow Connector 19">
            <a:extLst>
              <a:ext uri="{FF2B5EF4-FFF2-40B4-BE49-F238E27FC236}">
                <a16:creationId xmlns:a16="http://schemas.microsoft.com/office/drawing/2014/main" id="{065D5EEF-0DF5-75C8-28AD-B9EBC03373CB}"/>
              </a:ext>
            </a:extLst>
          </p:cNvPr>
          <p:cNvCxnSpPr>
            <a:cxnSpLocks/>
          </p:cNvCxnSpPr>
          <p:nvPr/>
        </p:nvCxnSpPr>
        <p:spPr>
          <a:xfrm>
            <a:off x="10400693" y="2507624"/>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2" name="Slide Number Placeholder 21">
            <a:extLst>
              <a:ext uri="{FF2B5EF4-FFF2-40B4-BE49-F238E27FC236}">
                <a16:creationId xmlns:a16="http://schemas.microsoft.com/office/drawing/2014/main" id="{01F641F3-C4B1-93C1-B1A0-BCA123CFDFA3}"/>
              </a:ext>
            </a:extLst>
          </p:cNvPr>
          <p:cNvSpPr>
            <a:spLocks noGrp="1"/>
          </p:cNvSpPr>
          <p:nvPr>
            <p:ph type="sldNum" sz="quarter" idx="12"/>
          </p:nvPr>
        </p:nvSpPr>
        <p:spPr/>
        <p:txBody>
          <a:bodyPr/>
          <a:lstStyle/>
          <a:p>
            <a:fld id="{998FC6E2-3800-4EB0-A18D-3856D6660061}" type="slidenum">
              <a:rPr lang="en-US" smtClean="0"/>
              <a:t>21</a:t>
            </a:fld>
            <a:endParaRPr lang="en-US"/>
          </a:p>
        </p:txBody>
      </p:sp>
      <p:graphicFrame>
        <p:nvGraphicFramePr>
          <p:cNvPr id="23" name="Table 10">
            <a:extLst>
              <a:ext uri="{FF2B5EF4-FFF2-40B4-BE49-F238E27FC236}">
                <a16:creationId xmlns:a16="http://schemas.microsoft.com/office/drawing/2014/main" id="{19C316B8-E66B-171E-4135-464540DB05CC}"/>
              </a:ext>
            </a:extLst>
          </p:cNvPr>
          <p:cNvGraphicFramePr>
            <a:graphicFrameLocks noGrp="1"/>
          </p:cNvGraphicFramePr>
          <p:nvPr>
            <p:extLst>
              <p:ext uri="{D42A27DB-BD31-4B8C-83A1-F6EECF244321}">
                <p14:modId xmlns:p14="http://schemas.microsoft.com/office/powerpoint/2010/main" val="3205987445"/>
              </p:ext>
            </p:extLst>
          </p:nvPr>
        </p:nvGraphicFramePr>
        <p:xfrm>
          <a:off x="7037549" y="2075985"/>
          <a:ext cx="957724" cy="705123"/>
        </p:xfrm>
        <a:graphic>
          <a:graphicData uri="http://schemas.openxmlformats.org/drawingml/2006/table">
            <a:tbl>
              <a:tblPr firstRow="1" bandRow="1">
                <a:tableStyleId>{18603FDC-E32A-4AB5-989C-0864C3EAD2B8}</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300714">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solidFill>
                      <a:srgbClr val="FF5050"/>
                    </a:solidFill>
                  </a:tcPr>
                </a:tc>
                <a:tc>
                  <a:txBody>
                    <a:bodyPr/>
                    <a:lstStyle/>
                    <a:p>
                      <a:pPr algn="ctr"/>
                      <a:r>
                        <a:rPr lang="en-US" sz="1600" b="1" dirty="0">
                          <a:solidFill>
                            <a:sysClr val="windowText" lastClr="000000"/>
                          </a:solidFill>
                        </a:rPr>
                        <a:t>Y2</a:t>
                      </a:r>
                    </a:p>
                  </a:txBody>
                  <a:tcPr>
                    <a:solidFill>
                      <a:srgbClr val="FF5050"/>
                    </a:solidFill>
                  </a:tcPr>
                </a:tc>
                <a:extLst>
                  <a:ext uri="{0D108BD9-81ED-4DB2-BD59-A6C34878D82A}">
                    <a16:rowId xmlns:a16="http://schemas.microsoft.com/office/drawing/2014/main" val="396928043"/>
                  </a:ext>
                </a:extLst>
              </a:tr>
              <a:tr h="369843">
                <a:tc>
                  <a:txBody>
                    <a:bodyPr/>
                    <a:lstStyle/>
                    <a:p>
                      <a:pPr algn="ctr"/>
                      <a:r>
                        <a:rPr lang="en-US" sz="1600" b="1" dirty="0">
                          <a:solidFill>
                            <a:sysClr val="windowText" lastClr="000000"/>
                          </a:solidFill>
                        </a:rPr>
                        <a:t>Y3</a:t>
                      </a:r>
                    </a:p>
                  </a:txBody>
                  <a:tcPr>
                    <a:solidFill>
                      <a:srgbClr val="FF5050"/>
                    </a:solidFill>
                  </a:tcPr>
                </a:tc>
                <a:tc>
                  <a:txBody>
                    <a:bodyPr/>
                    <a:lstStyle/>
                    <a:p>
                      <a:pPr algn="ctr"/>
                      <a:r>
                        <a:rPr lang="en-US" sz="1600" b="1" dirty="0">
                          <a:solidFill>
                            <a:sysClr val="windowText" lastClr="000000"/>
                          </a:solidFill>
                        </a:rPr>
                        <a:t>Y4</a:t>
                      </a:r>
                    </a:p>
                  </a:txBody>
                  <a:tcPr>
                    <a:solidFill>
                      <a:srgbClr val="FF5050"/>
                    </a:solidFill>
                  </a:tcPr>
                </a:tc>
                <a:extLst>
                  <a:ext uri="{0D108BD9-81ED-4DB2-BD59-A6C34878D82A}">
                    <a16:rowId xmlns:a16="http://schemas.microsoft.com/office/drawing/2014/main" val="210014181"/>
                  </a:ext>
                </a:extLst>
              </a:tr>
            </a:tbl>
          </a:graphicData>
        </a:graphic>
      </p:graphicFrame>
      <p:graphicFrame>
        <p:nvGraphicFramePr>
          <p:cNvPr id="24" name="Table 10">
            <a:extLst>
              <a:ext uri="{FF2B5EF4-FFF2-40B4-BE49-F238E27FC236}">
                <a16:creationId xmlns:a16="http://schemas.microsoft.com/office/drawing/2014/main" id="{70A12F4F-262C-DE78-D30E-17D29604576B}"/>
              </a:ext>
            </a:extLst>
          </p:cNvPr>
          <p:cNvGraphicFramePr>
            <a:graphicFrameLocks noGrp="1"/>
          </p:cNvGraphicFramePr>
          <p:nvPr>
            <p:extLst>
              <p:ext uri="{D42A27DB-BD31-4B8C-83A1-F6EECF244321}">
                <p14:modId xmlns:p14="http://schemas.microsoft.com/office/powerpoint/2010/main" val="2640898941"/>
              </p:ext>
            </p:extLst>
          </p:nvPr>
        </p:nvGraphicFramePr>
        <p:xfrm>
          <a:off x="6619348" y="2416810"/>
          <a:ext cx="957724" cy="670560"/>
        </p:xfrm>
        <a:graphic>
          <a:graphicData uri="http://schemas.openxmlformats.org/drawingml/2006/table">
            <a:tbl>
              <a:tblPr firstRow="1" bandRow="1">
                <a:tableStyleId>{638B1855-1B75-4FBE-930C-398BA8C253C6}</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332378">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tc>
                <a:tc>
                  <a:txBody>
                    <a:bodyPr/>
                    <a:lstStyle/>
                    <a:p>
                      <a:pPr algn="ctr"/>
                      <a:r>
                        <a:rPr lang="en-US" sz="1600" b="1" dirty="0">
                          <a:solidFill>
                            <a:sysClr val="windowText" lastClr="000000"/>
                          </a:solidFill>
                        </a:rPr>
                        <a:t>Y2</a:t>
                      </a:r>
                    </a:p>
                  </a:txBody>
                  <a:tcPr/>
                </a:tc>
                <a:extLst>
                  <a:ext uri="{0D108BD9-81ED-4DB2-BD59-A6C34878D82A}">
                    <a16:rowId xmlns:a16="http://schemas.microsoft.com/office/drawing/2014/main" val="396928043"/>
                  </a:ext>
                </a:extLst>
              </a:tr>
              <a:tr h="332378">
                <a:tc>
                  <a:txBody>
                    <a:bodyPr/>
                    <a:lstStyle/>
                    <a:p>
                      <a:pPr algn="ctr"/>
                      <a:r>
                        <a:rPr lang="en-US" sz="1600" b="1" dirty="0">
                          <a:solidFill>
                            <a:sysClr val="windowText" lastClr="000000"/>
                          </a:solidFill>
                        </a:rPr>
                        <a:t>Y3</a:t>
                      </a:r>
                    </a:p>
                  </a:txBody>
                  <a:tcPr/>
                </a:tc>
                <a:tc>
                  <a:txBody>
                    <a:bodyPr/>
                    <a:lstStyle/>
                    <a:p>
                      <a:pPr algn="ctr"/>
                      <a:r>
                        <a:rPr lang="en-US" sz="1600" b="1" dirty="0">
                          <a:solidFill>
                            <a:sysClr val="windowText" lastClr="000000"/>
                          </a:solidFill>
                        </a:rPr>
                        <a:t>Y4</a:t>
                      </a:r>
                    </a:p>
                  </a:txBody>
                  <a:tcPr/>
                </a:tc>
                <a:extLst>
                  <a:ext uri="{0D108BD9-81ED-4DB2-BD59-A6C34878D82A}">
                    <a16:rowId xmlns:a16="http://schemas.microsoft.com/office/drawing/2014/main" val="210014181"/>
                  </a:ext>
                </a:extLst>
              </a:tr>
            </a:tbl>
          </a:graphicData>
        </a:graphic>
      </p:graphicFrame>
      <p:graphicFrame>
        <p:nvGraphicFramePr>
          <p:cNvPr id="27" name="Table 10">
            <a:extLst>
              <a:ext uri="{FF2B5EF4-FFF2-40B4-BE49-F238E27FC236}">
                <a16:creationId xmlns:a16="http://schemas.microsoft.com/office/drawing/2014/main" id="{3C828109-1577-D535-4EB1-2481FE79ADA2}"/>
              </a:ext>
            </a:extLst>
          </p:cNvPr>
          <p:cNvGraphicFramePr>
            <a:graphicFrameLocks noGrp="1"/>
          </p:cNvGraphicFramePr>
          <p:nvPr>
            <p:extLst>
              <p:ext uri="{D42A27DB-BD31-4B8C-83A1-F6EECF244321}">
                <p14:modId xmlns:p14="http://schemas.microsoft.com/office/powerpoint/2010/main" val="2312658548"/>
              </p:ext>
            </p:extLst>
          </p:nvPr>
        </p:nvGraphicFramePr>
        <p:xfrm>
          <a:off x="6131658" y="2738334"/>
          <a:ext cx="957724" cy="670560"/>
        </p:xfrm>
        <a:graphic>
          <a:graphicData uri="http://schemas.openxmlformats.org/drawingml/2006/table">
            <a:tbl>
              <a:tblPr firstRow="1" bandRow="1">
                <a:tableStyleId>{D113A9D2-9D6B-4929-AA2D-F23B5EE8CBE7}</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335280">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tc>
                <a:tc>
                  <a:txBody>
                    <a:bodyPr/>
                    <a:lstStyle/>
                    <a:p>
                      <a:pPr algn="ctr"/>
                      <a:r>
                        <a:rPr lang="en-US" sz="1600" b="1" dirty="0">
                          <a:solidFill>
                            <a:sysClr val="windowText" lastClr="000000"/>
                          </a:solidFill>
                        </a:rPr>
                        <a:t>Y2</a:t>
                      </a:r>
                    </a:p>
                  </a:txBody>
                  <a:tcPr/>
                </a:tc>
                <a:extLst>
                  <a:ext uri="{0D108BD9-81ED-4DB2-BD59-A6C34878D82A}">
                    <a16:rowId xmlns:a16="http://schemas.microsoft.com/office/drawing/2014/main" val="396928043"/>
                  </a:ext>
                </a:extLst>
              </a:tr>
              <a:tr h="335280">
                <a:tc>
                  <a:txBody>
                    <a:bodyPr/>
                    <a:lstStyle/>
                    <a:p>
                      <a:pPr algn="ctr"/>
                      <a:r>
                        <a:rPr lang="en-US" sz="1600" b="1" dirty="0">
                          <a:solidFill>
                            <a:sysClr val="windowText" lastClr="000000"/>
                          </a:solidFill>
                        </a:rPr>
                        <a:t>Y3</a:t>
                      </a:r>
                    </a:p>
                  </a:txBody>
                  <a:tcPr/>
                </a:tc>
                <a:tc>
                  <a:txBody>
                    <a:bodyPr/>
                    <a:lstStyle/>
                    <a:p>
                      <a:pPr algn="ctr"/>
                      <a:r>
                        <a:rPr lang="en-US" sz="1600" b="1" dirty="0">
                          <a:solidFill>
                            <a:sysClr val="windowText" lastClr="000000"/>
                          </a:solidFill>
                        </a:rPr>
                        <a:t>Y4</a:t>
                      </a:r>
                    </a:p>
                  </a:txBody>
                  <a:tcPr/>
                </a:tc>
                <a:extLst>
                  <a:ext uri="{0D108BD9-81ED-4DB2-BD59-A6C34878D82A}">
                    <a16:rowId xmlns:a16="http://schemas.microsoft.com/office/drawing/2014/main" val="210014181"/>
                  </a:ext>
                </a:extLst>
              </a:tr>
            </a:tbl>
          </a:graphicData>
        </a:graphic>
      </p:graphicFrame>
      <p:graphicFrame>
        <p:nvGraphicFramePr>
          <p:cNvPr id="29" name="Table 10">
            <a:extLst>
              <a:ext uri="{FF2B5EF4-FFF2-40B4-BE49-F238E27FC236}">
                <a16:creationId xmlns:a16="http://schemas.microsoft.com/office/drawing/2014/main" id="{1A99FED9-7986-DB03-1B2E-0EECD0E9CB3E}"/>
              </a:ext>
            </a:extLst>
          </p:cNvPr>
          <p:cNvGraphicFramePr>
            <a:graphicFrameLocks noGrp="1"/>
          </p:cNvGraphicFramePr>
          <p:nvPr>
            <p:extLst>
              <p:ext uri="{D42A27DB-BD31-4B8C-83A1-F6EECF244321}">
                <p14:modId xmlns:p14="http://schemas.microsoft.com/office/powerpoint/2010/main" val="4172171651"/>
              </p:ext>
            </p:extLst>
          </p:nvPr>
        </p:nvGraphicFramePr>
        <p:xfrm>
          <a:off x="8834292" y="2146220"/>
          <a:ext cx="795840" cy="683040"/>
        </p:xfrm>
        <a:graphic>
          <a:graphicData uri="http://schemas.openxmlformats.org/drawingml/2006/table">
            <a:tbl>
              <a:tblPr firstRow="1" bandRow="1">
                <a:tableStyleId>{E269D01E-BC32-4049-B463-5C60D7B0CCD2}</a:tableStyleId>
              </a:tblPr>
              <a:tblGrid>
                <a:gridCol w="397920">
                  <a:extLst>
                    <a:ext uri="{9D8B030D-6E8A-4147-A177-3AD203B41FA5}">
                      <a16:colId xmlns:a16="http://schemas.microsoft.com/office/drawing/2014/main" val="709298924"/>
                    </a:ext>
                  </a:extLst>
                </a:gridCol>
                <a:gridCol w="397920">
                  <a:extLst>
                    <a:ext uri="{9D8B030D-6E8A-4147-A177-3AD203B41FA5}">
                      <a16:colId xmlns:a16="http://schemas.microsoft.com/office/drawing/2014/main" val="3010451843"/>
                    </a:ext>
                  </a:extLst>
                </a:gridCol>
              </a:tblGrid>
              <a:tr h="282758">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tc>
                <a:tc>
                  <a:txBody>
                    <a:bodyPr/>
                    <a:lstStyle/>
                    <a:p>
                      <a:pPr algn="ctr"/>
                      <a:r>
                        <a:rPr lang="en-US" sz="1600" b="1" dirty="0">
                          <a:solidFill>
                            <a:sysClr val="windowText" lastClr="000000"/>
                          </a:solidFill>
                        </a:rPr>
                        <a:t>Y2</a:t>
                      </a:r>
                    </a:p>
                  </a:txBody>
                  <a:tcPr/>
                </a:tc>
                <a:extLst>
                  <a:ext uri="{0D108BD9-81ED-4DB2-BD59-A6C34878D82A}">
                    <a16:rowId xmlns:a16="http://schemas.microsoft.com/office/drawing/2014/main" val="396928043"/>
                  </a:ext>
                </a:extLst>
              </a:tr>
              <a:tr h="347760">
                <a:tc>
                  <a:txBody>
                    <a:bodyPr/>
                    <a:lstStyle/>
                    <a:p>
                      <a:pPr algn="ctr"/>
                      <a:r>
                        <a:rPr lang="en-US" sz="1600" b="1" dirty="0">
                          <a:solidFill>
                            <a:sysClr val="windowText" lastClr="000000"/>
                          </a:solidFill>
                        </a:rPr>
                        <a:t>Y3</a:t>
                      </a:r>
                    </a:p>
                  </a:txBody>
                  <a:tcPr/>
                </a:tc>
                <a:tc>
                  <a:txBody>
                    <a:bodyPr/>
                    <a:lstStyle/>
                    <a:p>
                      <a:pPr algn="ctr"/>
                      <a:r>
                        <a:rPr lang="en-US" sz="1600" b="1" dirty="0">
                          <a:solidFill>
                            <a:sysClr val="windowText" lastClr="000000"/>
                          </a:solidFill>
                        </a:rPr>
                        <a:t>Y4</a:t>
                      </a:r>
                    </a:p>
                  </a:txBody>
                  <a:tcPr/>
                </a:tc>
                <a:extLst>
                  <a:ext uri="{0D108BD9-81ED-4DB2-BD59-A6C34878D82A}">
                    <a16:rowId xmlns:a16="http://schemas.microsoft.com/office/drawing/2014/main" val="210014181"/>
                  </a:ext>
                </a:extLst>
              </a:tr>
            </a:tbl>
          </a:graphicData>
        </a:graphic>
      </p:graphicFrame>
      <p:graphicFrame>
        <p:nvGraphicFramePr>
          <p:cNvPr id="30" name="Table 10">
            <a:extLst>
              <a:ext uri="{FF2B5EF4-FFF2-40B4-BE49-F238E27FC236}">
                <a16:creationId xmlns:a16="http://schemas.microsoft.com/office/drawing/2014/main" id="{117933EE-57AD-CF16-6384-76453005EAB1}"/>
              </a:ext>
            </a:extLst>
          </p:cNvPr>
          <p:cNvGraphicFramePr>
            <a:graphicFrameLocks noGrp="1"/>
          </p:cNvGraphicFramePr>
          <p:nvPr>
            <p:extLst>
              <p:ext uri="{D42A27DB-BD31-4B8C-83A1-F6EECF244321}">
                <p14:modId xmlns:p14="http://schemas.microsoft.com/office/powerpoint/2010/main" val="1826454445"/>
              </p:ext>
            </p:extLst>
          </p:nvPr>
        </p:nvGraphicFramePr>
        <p:xfrm>
          <a:off x="10944101" y="2146220"/>
          <a:ext cx="795840" cy="683040"/>
        </p:xfrm>
        <a:graphic>
          <a:graphicData uri="http://schemas.openxmlformats.org/drawingml/2006/table">
            <a:tbl>
              <a:tblPr firstRow="1" bandRow="1">
                <a:tableStyleId>{E269D01E-BC32-4049-B463-5C60D7B0CCD2}</a:tableStyleId>
              </a:tblPr>
              <a:tblGrid>
                <a:gridCol w="397920">
                  <a:extLst>
                    <a:ext uri="{9D8B030D-6E8A-4147-A177-3AD203B41FA5}">
                      <a16:colId xmlns:a16="http://schemas.microsoft.com/office/drawing/2014/main" val="709298924"/>
                    </a:ext>
                  </a:extLst>
                </a:gridCol>
                <a:gridCol w="397920">
                  <a:extLst>
                    <a:ext uri="{9D8B030D-6E8A-4147-A177-3AD203B41FA5}">
                      <a16:colId xmlns:a16="http://schemas.microsoft.com/office/drawing/2014/main" val="3010451843"/>
                    </a:ext>
                  </a:extLst>
                </a:gridCol>
              </a:tblGrid>
              <a:tr h="282758">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solidFill>
                      <a:schemeClr val="accent2"/>
                    </a:solidFill>
                  </a:tcPr>
                </a:tc>
                <a:tc>
                  <a:txBody>
                    <a:bodyPr/>
                    <a:lstStyle/>
                    <a:p>
                      <a:pPr algn="ctr"/>
                      <a:r>
                        <a:rPr lang="en-US" sz="1600" b="1" dirty="0">
                          <a:solidFill>
                            <a:sysClr val="windowText" lastClr="000000"/>
                          </a:solidFill>
                        </a:rPr>
                        <a:t>Y2</a:t>
                      </a:r>
                    </a:p>
                  </a:txBody>
                  <a:tcPr>
                    <a:solidFill>
                      <a:schemeClr val="accent2"/>
                    </a:solidFill>
                  </a:tcPr>
                </a:tc>
                <a:extLst>
                  <a:ext uri="{0D108BD9-81ED-4DB2-BD59-A6C34878D82A}">
                    <a16:rowId xmlns:a16="http://schemas.microsoft.com/office/drawing/2014/main" val="396928043"/>
                  </a:ext>
                </a:extLst>
              </a:tr>
              <a:tr h="347760">
                <a:tc>
                  <a:txBody>
                    <a:bodyPr/>
                    <a:lstStyle/>
                    <a:p>
                      <a:pPr algn="ctr"/>
                      <a:r>
                        <a:rPr lang="en-US" sz="1600" b="1" dirty="0">
                          <a:solidFill>
                            <a:sysClr val="windowText" lastClr="000000"/>
                          </a:solidFill>
                        </a:rPr>
                        <a:t>Y3</a:t>
                      </a:r>
                    </a:p>
                  </a:txBody>
                  <a:tcPr>
                    <a:solidFill>
                      <a:schemeClr val="accent2"/>
                    </a:solidFill>
                  </a:tcPr>
                </a:tc>
                <a:tc>
                  <a:txBody>
                    <a:bodyPr/>
                    <a:lstStyle/>
                    <a:p>
                      <a:pPr algn="ctr"/>
                      <a:r>
                        <a:rPr lang="en-US" sz="1600" b="1" dirty="0">
                          <a:solidFill>
                            <a:sysClr val="windowText" lastClr="000000"/>
                          </a:solidFill>
                        </a:rPr>
                        <a:t>Y4</a:t>
                      </a:r>
                    </a:p>
                  </a:txBody>
                  <a:tcPr>
                    <a:solidFill>
                      <a:schemeClr val="accent2"/>
                    </a:solidFill>
                  </a:tcPr>
                </a:tc>
                <a:extLst>
                  <a:ext uri="{0D108BD9-81ED-4DB2-BD59-A6C34878D82A}">
                    <a16:rowId xmlns:a16="http://schemas.microsoft.com/office/drawing/2014/main" val="210014181"/>
                  </a:ext>
                </a:extLst>
              </a:tr>
            </a:tbl>
          </a:graphicData>
        </a:graphic>
      </p:graphicFrame>
      <p:cxnSp>
        <p:nvCxnSpPr>
          <p:cNvPr id="4" name="Straight Arrow Connector 3">
            <a:extLst>
              <a:ext uri="{FF2B5EF4-FFF2-40B4-BE49-F238E27FC236}">
                <a16:creationId xmlns:a16="http://schemas.microsoft.com/office/drawing/2014/main" id="{213987C3-8E83-D146-1307-397C1ADA5097}"/>
              </a:ext>
            </a:extLst>
          </p:cNvPr>
          <p:cNvCxnSpPr>
            <a:cxnSpLocks/>
          </p:cNvCxnSpPr>
          <p:nvPr/>
        </p:nvCxnSpPr>
        <p:spPr>
          <a:xfrm>
            <a:off x="8214600" y="2505363"/>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4D80D5DC-7062-41D5-DBF2-DD0ACE5F13DD}"/>
              </a:ext>
            </a:extLst>
          </p:cNvPr>
          <p:cNvSpPr txBox="1"/>
          <p:nvPr/>
        </p:nvSpPr>
        <p:spPr>
          <a:xfrm>
            <a:off x="3638810" y="3731803"/>
            <a:ext cx="8389348" cy="400110"/>
          </a:xfrm>
          <a:prstGeom prst="rect">
            <a:avLst/>
          </a:prstGeom>
          <a:noFill/>
        </p:spPr>
        <p:txBody>
          <a:bodyPr wrap="none" rtlCol="0">
            <a:spAutoFit/>
          </a:bodyPr>
          <a:lstStyle/>
          <a:p>
            <a:r>
              <a:rPr lang="en-US" altLang="zh-CN" sz="2000" dirty="0"/>
              <a:t>Filter2: Kernels                          Raw Outputs 2                                  Final outputs 2</a:t>
            </a:r>
            <a:endParaRPr lang="zh-CN" altLang="en-US" sz="2000" dirty="0"/>
          </a:p>
        </p:txBody>
      </p:sp>
      <p:sp>
        <p:nvSpPr>
          <p:cNvPr id="16" name="TextBox 15">
            <a:extLst>
              <a:ext uri="{FF2B5EF4-FFF2-40B4-BE49-F238E27FC236}">
                <a16:creationId xmlns:a16="http://schemas.microsoft.com/office/drawing/2014/main" id="{C87A3E5E-558F-288A-A061-F00D5ADBDD3E}"/>
              </a:ext>
            </a:extLst>
          </p:cNvPr>
          <p:cNvSpPr txBox="1"/>
          <p:nvPr/>
        </p:nvSpPr>
        <p:spPr>
          <a:xfrm>
            <a:off x="9749488" y="4492444"/>
            <a:ext cx="474810" cy="369332"/>
          </a:xfrm>
          <a:prstGeom prst="rect">
            <a:avLst/>
          </a:prstGeom>
          <a:noFill/>
        </p:spPr>
        <p:txBody>
          <a:bodyPr wrap="none" rtlCol="0">
            <a:spAutoFit/>
          </a:bodyPr>
          <a:lstStyle/>
          <a:p>
            <a:r>
              <a:rPr lang="en-CA" altLang="zh-CN" dirty="0"/>
              <a:t>+ b</a:t>
            </a:r>
            <a:endParaRPr lang="zh-CN" altLang="en-US" dirty="0"/>
          </a:p>
        </p:txBody>
      </p:sp>
      <p:cxnSp>
        <p:nvCxnSpPr>
          <p:cNvPr id="17" name="Straight Arrow Connector 16">
            <a:extLst>
              <a:ext uri="{FF2B5EF4-FFF2-40B4-BE49-F238E27FC236}">
                <a16:creationId xmlns:a16="http://schemas.microsoft.com/office/drawing/2014/main" id="{220E9DB1-89BB-CBC2-E7DB-C57ACBE63464}"/>
              </a:ext>
            </a:extLst>
          </p:cNvPr>
          <p:cNvCxnSpPr>
            <a:cxnSpLocks/>
          </p:cNvCxnSpPr>
          <p:nvPr/>
        </p:nvCxnSpPr>
        <p:spPr>
          <a:xfrm>
            <a:off x="10400693" y="4677110"/>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aphicFrame>
        <p:nvGraphicFramePr>
          <p:cNvPr id="18" name="Table 10">
            <a:extLst>
              <a:ext uri="{FF2B5EF4-FFF2-40B4-BE49-F238E27FC236}">
                <a16:creationId xmlns:a16="http://schemas.microsoft.com/office/drawing/2014/main" id="{6A453EF1-ED82-E766-8D66-DE33D9CBDB0B}"/>
              </a:ext>
            </a:extLst>
          </p:cNvPr>
          <p:cNvGraphicFramePr>
            <a:graphicFrameLocks noGrp="1"/>
          </p:cNvGraphicFramePr>
          <p:nvPr>
            <p:extLst>
              <p:ext uri="{D42A27DB-BD31-4B8C-83A1-F6EECF244321}">
                <p14:modId xmlns:p14="http://schemas.microsoft.com/office/powerpoint/2010/main" val="3875016629"/>
              </p:ext>
            </p:extLst>
          </p:nvPr>
        </p:nvGraphicFramePr>
        <p:xfrm>
          <a:off x="7037549" y="4247732"/>
          <a:ext cx="957724" cy="705123"/>
        </p:xfrm>
        <a:graphic>
          <a:graphicData uri="http://schemas.openxmlformats.org/drawingml/2006/table">
            <a:tbl>
              <a:tblPr firstRow="1" bandRow="1">
                <a:tableStyleId>{18603FDC-E32A-4AB5-989C-0864C3EAD2B8}</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300714">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600" b="1" dirty="0">
                          <a:solidFill>
                            <a:sysClr val="windowText" lastClr="000000"/>
                          </a:solidFill>
                        </a:rPr>
                        <a:t>Y2</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extLst>
                  <a:ext uri="{0D108BD9-81ED-4DB2-BD59-A6C34878D82A}">
                    <a16:rowId xmlns:a16="http://schemas.microsoft.com/office/drawing/2014/main" val="396928043"/>
                  </a:ext>
                </a:extLst>
              </a:tr>
              <a:tr h="369843">
                <a:tc>
                  <a:txBody>
                    <a:bodyPr/>
                    <a:lstStyle/>
                    <a:p>
                      <a:pPr algn="ctr"/>
                      <a:r>
                        <a:rPr lang="en-US" sz="1600" b="1" dirty="0">
                          <a:solidFill>
                            <a:sysClr val="windowText" lastClr="000000"/>
                          </a:solidFill>
                        </a:rPr>
                        <a:t>Y3</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tc>
                  <a:txBody>
                    <a:bodyPr/>
                    <a:lstStyle/>
                    <a:p>
                      <a:pPr algn="ctr"/>
                      <a:r>
                        <a:rPr lang="en-US" sz="1600" b="1" dirty="0">
                          <a:solidFill>
                            <a:sysClr val="windowText" lastClr="000000"/>
                          </a:solidFill>
                        </a:rPr>
                        <a:t>Y4</a:t>
                      </a:r>
                    </a:p>
                  </a:txBody>
                  <a:tcPr>
                    <a:gradFill flip="none" rotWithShape="1">
                      <a:gsLst>
                        <a:gs pos="0">
                          <a:srgbClr val="FF5050">
                            <a:tint val="66000"/>
                            <a:satMod val="160000"/>
                          </a:srgbClr>
                        </a:gs>
                        <a:gs pos="50000">
                          <a:srgbClr val="FF5050">
                            <a:tint val="44500"/>
                            <a:satMod val="160000"/>
                          </a:srgbClr>
                        </a:gs>
                        <a:gs pos="100000">
                          <a:srgbClr val="FF5050">
                            <a:tint val="23500"/>
                            <a:satMod val="160000"/>
                          </a:srgbClr>
                        </a:gs>
                      </a:gsLst>
                      <a:lin ang="2700000" scaled="1"/>
                      <a:tileRect/>
                    </a:gradFill>
                  </a:tcPr>
                </a:tc>
                <a:extLst>
                  <a:ext uri="{0D108BD9-81ED-4DB2-BD59-A6C34878D82A}">
                    <a16:rowId xmlns:a16="http://schemas.microsoft.com/office/drawing/2014/main" val="210014181"/>
                  </a:ext>
                </a:extLst>
              </a:tr>
            </a:tbl>
          </a:graphicData>
        </a:graphic>
      </p:graphicFrame>
      <p:graphicFrame>
        <p:nvGraphicFramePr>
          <p:cNvPr id="19" name="Table 10">
            <a:extLst>
              <a:ext uri="{FF2B5EF4-FFF2-40B4-BE49-F238E27FC236}">
                <a16:creationId xmlns:a16="http://schemas.microsoft.com/office/drawing/2014/main" id="{F8AE835B-8D6A-A8C9-25B9-69B5CFAE8FF4}"/>
              </a:ext>
            </a:extLst>
          </p:cNvPr>
          <p:cNvGraphicFramePr>
            <a:graphicFrameLocks noGrp="1"/>
          </p:cNvGraphicFramePr>
          <p:nvPr>
            <p:extLst>
              <p:ext uri="{D42A27DB-BD31-4B8C-83A1-F6EECF244321}">
                <p14:modId xmlns:p14="http://schemas.microsoft.com/office/powerpoint/2010/main" val="616258743"/>
              </p:ext>
            </p:extLst>
          </p:nvPr>
        </p:nvGraphicFramePr>
        <p:xfrm>
          <a:off x="6623642" y="4581542"/>
          <a:ext cx="957724" cy="670560"/>
        </p:xfrm>
        <a:graphic>
          <a:graphicData uri="http://schemas.openxmlformats.org/drawingml/2006/table">
            <a:tbl>
              <a:tblPr firstRow="1" bandRow="1">
                <a:tableStyleId>{638B1855-1B75-4FBE-930C-398BA8C253C6}</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332378">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2700000" scaled="1"/>
                      <a:tileRect/>
                    </a:gradFill>
                  </a:tcPr>
                </a:tc>
                <a:tc>
                  <a:txBody>
                    <a:bodyPr/>
                    <a:lstStyle/>
                    <a:p>
                      <a:pPr algn="ctr"/>
                      <a:r>
                        <a:rPr lang="en-US" sz="1600" b="1" dirty="0">
                          <a:solidFill>
                            <a:sysClr val="windowText" lastClr="000000"/>
                          </a:solidFill>
                        </a:rPr>
                        <a:t>Y2</a:t>
                      </a:r>
                    </a:p>
                  </a:txBody>
                  <a:tcPr>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2700000" scaled="1"/>
                      <a:tileRect/>
                    </a:gradFill>
                  </a:tcPr>
                </a:tc>
                <a:extLst>
                  <a:ext uri="{0D108BD9-81ED-4DB2-BD59-A6C34878D82A}">
                    <a16:rowId xmlns:a16="http://schemas.microsoft.com/office/drawing/2014/main" val="396928043"/>
                  </a:ext>
                </a:extLst>
              </a:tr>
              <a:tr h="332378">
                <a:tc>
                  <a:txBody>
                    <a:bodyPr/>
                    <a:lstStyle/>
                    <a:p>
                      <a:pPr algn="ctr"/>
                      <a:r>
                        <a:rPr lang="en-US" sz="1600" b="1" dirty="0">
                          <a:solidFill>
                            <a:sysClr val="windowText" lastClr="000000"/>
                          </a:solidFill>
                        </a:rPr>
                        <a:t>Y3</a:t>
                      </a:r>
                    </a:p>
                  </a:txBody>
                  <a:tcPr>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2700000" scaled="1"/>
                      <a:tileRect/>
                    </a:gradFill>
                  </a:tcPr>
                </a:tc>
                <a:tc>
                  <a:txBody>
                    <a:bodyPr/>
                    <a:lstStyle/>
                    <a:p>
                      <a:pPr algn="ctr"/>
                      <a:r>
                        <a:rPr lang="en-US" sz="1600" b="1" dirty="0">
                          <a:solidFill>
                            <a:sysClr val="windowText" lastClr="000000"/>
                          </a:solidFill>
                        </a:rPr>
                        <a:t>Y4</a:t>
                      </a:r>
                    </a:p>
                  </a:txBody>
                  <a:tcPr>
                    <a:gradFill flip="none" rotWithShape="1">
                      <a:gsLst>
                        <a:gs pos="0">
                          <a:schemeClr val="accent6">
                            <a:tint val="66000"/>
                            <a:satMod val="160000"/>
                          </a:schemeClr>
                        </a:gs>
                        <a:gs pos="50000">
                          <a:schemeClr val="accent6">
                            <a:tint val="44500"/>
                            <a:satMod val="160000"/>
                          </a:schemeClr>
                        </a:gs>
                        <a:gs pos="100000">
                          <a:schemeClr val="accent6">
                            <a:tint val="23500"/>
                            <a:satMod val="160000"/>
                          </a:schemeClr>
                        </a:gs>
                      </a:gsLst>
                      <a:lin ang="2700000" scaled="1"/>
                      <a:tileRect/>
                    </a:gradFill>
                  </a:tcPr>
                </a:tc>
                <a:extLst>
                  <a:ext uri="{0D108BD9-81ED-4DB2-BD59-A6C34878D82A}">
                    <a16:rowId xmlns:a16="http://schemas.microsoft.com/office/drawing/2014/main" val="210014181"/>
                  </a:ext>
                </a:extLst>
              </a:tr>
            </a:tbl>
          </a:graphicData>
        </a:graphic>
      </p:graphicFrame>
      <p:graphicFrame>
        <p:nvGraphicFramePr>
          <p:cNvPr id="25" name="Table 10">
            <a:extLst>
              <a:ext uri="{FF2B5EF4-FFF2-40B4-BE49-F238E27FC236}">
                <a16:creationId xmlns:a16="http://schemas.microsoft.com/office/drawing/2014/main" id="{3881C111-C0D0-2EFD-051C-0EFF5AC75C93}"/>
              </a:ext>
            </a:extLst>
          </p:cNvPr>
          <p:cNvGraphicFramePr>
            <a:graphicFrameLocks noGrp="1"/>
          </p:cNvGraphicFramePr>
          <p:nvPr>
            <p:extLst>
              <p:ext uri="{D42A27DB-BD31-4B8C-83A1-F6EECF244321}">
                <p14:modId xmlns:p14="http://schemas.microsoft.com/office/powerpoint/2010/main" val="2651426561"/>
              </p:ext>
            </p:extLst>
          </p:nvPr>
        </p:nvGraphicFramePr>
        <p:xfrm>
          <a:off x="6155375" y="4927226"/>
          <a:ext cx="957724" cy="670560"/>
        </p:xfrm>
        <a:graphic>
          <a:graphicData uri="http://schemas.openxmlformats.org/drawingml/2006/table">
            <a:tbl>
              <a:tblPr firstRow="1" bandRow="1">
                <a:tableStyleId>{D113A9D2-9D6B-4929-AA2D-F23B5EE8CBE7}</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335280">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algn="ctr"/>
                      <a:r>
                        <a:rPr lang="en-US" sz="1600" b="1" dirty="0">
                          <a:solidFill>
                            <a:sysClr val="windowText" lastClr="000000"/>
                          </a:solidFill>
                        </a:rPr>
                        <a:t>Y2</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396928043"/>
                  </a:ext>
                </a:extLst>
              </a:tr>
              <a:tr h="335280">
                <a:tc>
                  <a:txBody>
                    <a:bodyPr/>
                    <a:lstStyle/>
                    <a:p>
                      <a:pPr algn="ctr"/>
                      <a:r>
                        <a:rPr lang="en-US" sz="1600" b="1" dirty="0">
                          <a:solidFill>
                            <a:sysClr val="windowText" lastClr="000000"/>
                          </a:solidFill>
                        </a:rPr>
                        <a:t>Y3</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tc>
                  <a:txBody>
                    <a:bodyPr/>
                    <a:lstStyle/>
                    <a:p>
                      <a:pPr algn="ctr"/>
                      <a:r>
                        <a:rPr lang="en-US" sz="1600" b="1" dirty="0">
                          <a:solidFill>
                            <a:sysClr val="windowText" lastClr="000000"/>
                          </a:solidFill>
                        </a:rPr>
                        <a:t>Y4</a:t>
                      </a:r>
                    </a:p>
                  </a:txBody>
                  <a:tcPr>
                    <a:gradFill flip="none" rotWithShape="1">
                      <a:gsLst>
                        <a:gs pos="0">
                          <a:schemeClr val="accent1">
                            <a:tint val="66000"/>
                            <a:satMod val="160000"/>
                          </a:schemeClr>
                        </a:gs>
                        <a:gs pos="50000">
                          <a:schemeClr val="accent1">
                            <a:tint val="44500"/>
                            <a:satMod val="160000"/>
                          </a:schemeClr>
                        </a:gs>
                        <a:gs pos="100000">
                          <a:schemeClr val="accent1">
                            <a:tint val="23500"/>
                            <a:satMod val="160000"/>
                          </a:schemeClr>
                        </a:gs>
                      </a:gsLst>
                      <a:lin ang="2700000" scaled="1"/>
                      <a:tileRect/>
                    </a:gradFill>
                  </a:tcPr>
                </a:tc>
                <a:extLst>
                  <a:ext uri="{0D108BD9-81ED-4DB2-BD59-A6C34878D82A}">
                    <a16:rowId xmlns:a16="http://schemas.microsoft.com/office/drawing/2014/main" val="210014181"/>
                  </a:ext>
                </a:extLst>
              </a:tr>
            </a:tbl>
          </a:graphicData>
        </a:graphic>
      </p:graphicFrame>
      <p:graphicFrame>
        <p:nvGraphicFramePr>
          <p:cNvPr id="26" name="Table 10">
            <a:extLst>
              <a:ext uri="{FF2B5EF4-FFF2-40B4-BE49-F238E27FC236}">
                <a16:creationId xmlns:a16="http://schemas.microsoft.com/office/drawing/2014/main" id="{23592E67-CC43-E08E-F33B-08AF10992882}"/>
              </a:ext>
            </a:extLst>
          </p:cNvPr>
          <p:cNvGraphicFramePr>
            <a:graphicFrameLocks noGrp="1"/>
          </p:cNvGraphicFramePr>
          <p:nvPr>
            <p:extLst>
              <p:ext uri="{D42A27DB-BD31-4B8C-83A1-F6EECF244321}">
                <p14:modId xmlns:p14="http://schemas.microsoft.com/office/powerpoint/2010/main" val="160800595"/>
              </p:ext>
            </p:extLst>
          </p:nvPr>
        </p:nvGraphicFramePr>
        <p:xfrm>
          <a:off x="8834292" y="4317967"/>
          <a:ext cx="795840" cy="683040"/>
        </p:xfrm>
        <a:graphic>
          <a:graphicData uri="http://schemas.openxmlformats.org/drawingml/2006/table">
            <a:tbl>
              <a:tblPr firstRow="1" bandRow="1">
                <a:tableStyleId>{E269D01E-BC32-4049-B463-5C60D7B0CCD2}</a:tableStyleId>
              </a:tblPr>
              <a:tblGrid>
                <a:gridCol w="397920">
                  <a:extLst>
                    <a:ext uri="{9D8B030D-6E8A-4147-A177-3AD203B41FA5}">
                      <a16:colId xmlns:a16="http://schemas.microsoft.com/office/drawing/2014/main" val="709298924"/>
                    </a:ext>
                  </a:extLst>
                </a:gridCol>
                <a:gridCol w="397920">
                  <a:extLst>
                    <a:ext uri="{9D8B030D-6E8A-4147-A177-3AD203B41FA5}">
                      <a16:colId xmlns:a16="http://schemas.microsoft.com/office/drawing/2014/main" val="3010451843"/>
                    </a:ext>
                  </a:extLst>
                </a:gridCol>
              </a:tblGrid>
              <a:tr h="282758">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tcPr>
                </a:tc>
                <a:tc>
                  <a:txBody>
                    <a:bodyPr/>
                    <a:lstStyle/>
                    <a:p>
                      <a:pPr algn="ctr"/>
                      <a:r>
                        <a:rPr lang="en-US" sz="1600" b="1" dirty="0">
                          <a:solidFill>
                            <a:sysClr val="windowText" lastClr="000000"/>
                          </a:solidFill>
                        </a:rPr>
                        <a:t>Y2</a:t>
                      </a:r>
                    </a:p>
                  </a:txBody>
                  <a:tcPr>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tcPr>
                </a:tc>
                <a:extLst>
                  <a:ext uri="{0D108BD9-81ED-4DB2-BD59-A6C34878D82A}">
                    <a16:rowId xmlns:a16="http://schemas.microsoft.com/office/drawing/2014/main" val="396928043"/>
                  </a:ext>
                </a:extLst>
              </a:tr>
              <a:tr h="347760">
                <a:tc>
                  <a:txBody>
                    <a:bodyPr/>
                    <a:lstStyle/>
                    <a:p>
                      <a:pPr algn="ctr"/>
                      <a:r>
                        <a:rPr lang="en-US" sz="1600" b="1" dirty="0">
                          <a:solidFill>
                            <a:sysClr val="windowText" lastClr="000000"/>
                          </a:solidFill>
                        </a:rPr>
                        <a:t>Y3</a:t>
                      </a:r>
                    </a:p>
                  </a:txBody>
                  <a:tcPr>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tcPr>
                </a:tc>
                <a:tc>
                  <a:txBody>
                    <a:bodyPr/>
                    <a:lstStyle/>
                    <a:p>
                      <a:pPr algn="ctr"/>
                      <a:r>
                        <a:rPr lang="en-US" sz="1600" b="1" dirty="0">
                          <a:solidFill>
                            <a:sysClr val="windowText" lastClr="000000"/>
                          </a:solidFill>
                        </a:rPr>
                        <a:t>Y4</a:t>
                      </a:r>
                    </a:p>
                  </a:txBody>
                  <a:tcPr>
                    <a:gradFill flip="none" rotWithShape="1">
                      <a:gsLst>
                        <a:gs pos="0">
                          <a:schemeClr val="accent4">
                            <a:tint val="66000"/>
                            <a:satMod val="160000"/>
                          </a:schemeClr>
                        </a:gs>
                        <a:gs pos="50000">
                          <a:schemeClr val="accent4">
                            <a:tint val="44500"/>
                            <a:satMod val="160000"/>
                          </a:schemeClr>
                        </a:gs>
                        <a:gs pos="100000">
                          <a:schemeClr val="accent4">
                            <a:tint val="23500"/>
                            <a:satMod val="160000"/>
                          </a:schemeClr>
                        </a:gs>
                      </a:gsLst>
                      <a:lin ang="2700000" scaled="1"/>
                      <a:tileRect/>
                    </a:gradFill>
                  </a:tcPr>
                </a:tc>
                <a:extLst>
                  <a:ext uri="{0D108BD9-81ED-4DB2-BD59-A6C34878D82A}">
                    <a16:rowId xmlns:a16="http://schemas.microsoft.com/office/drawing/2014/main" val="210014181"/>
                  </a:ext>
                </a:extLst>
              </a:tr>
            </a:tbl>
          </a:graphicData>
        </a:graphic>
      </p:graphicFrame>
      <p:graphicFrame>
        <p:nvGraphicFramePr>
          <p:cNvPr id="28" name="Table 10">
            <a:extLst>
              <a:ext uri="{FF2B5EF4-FFF2-40B4-BE49-F238E27FC236}">
                <a16:creationId xmlns:a16="http://schemas.microsoft.com/office/drawing/2014/main" id="{15BCFD02-8C86-DBAE-18EC-892A6BB96A3C}"/>
              </a:ext>
            </a:extLst>
          </p:cNvPr>
          <p:cNvGraphicFramePr>
            <a:graphicFrameLocks noGrp="1"/>
          </p:cNvGraphicFramePr>
          <p:nvPr>
            <p:extLst>
              <p:ext uri="{D42A27DB-BD31-4B8C-83A1-F6EECF244321}">
                <p14:modId xmlns:p14="http://schemas.microsoft.com/office/powerpoint/2010/main" val="2010909493"/>
              </p:ext>
            </p:extLst>
          </p:nvPr>
        </p:nvGraphicFramePr>
        <p:xfrm>
          <a:off x="10944101" y="4317967"/>
          <a:ext cx="795840" cy="683040"/>
        </p:xfrm>
        <a:graphic>
          <a:graphicData uri="http://schemas.openxmlformats.org/drawingml/2006/table">
            <a:tbl>
              <a:tblPr firstRow="1" bandRow="1">
                <a:tableStyleId>{18603FDC-E32A-4AB5-989C-0864C3EAD2B8}</a:tableStyleId>
              </a:tblPr>
              <a:tblGrid>
                <a:gridCol w="397920">
                  <a:extLst>
                    <a:ext uri="{9D8B030D-6E8A-4147-A177-3AD203B41FA5}">
                      <a16:colId xmlns:a16="http://schemas.microsoft.com/office/drawing/2014/main" val="709298924"/>
                    </a:ext>
                  </a:extLst>
                </a:gridCol>
                <a:gridCol w="397920">
                  <a:extLst>
                    <a:ext uri="{9D8B030D-6E8A-4147-A177-3AD203B41FA5}">
                      <a16:colId xmlns:a16="http://schemas.microsoft.com/office/drawing/2014/main" val="3010451843"/>
                    </a:ext>
                  </a:extLst>
                </a:gridCol>
              </a:tblGrid>
              <a:tr h="282758">
                <a:tc>
                  <a:txBody>
                    <a:bodyPr/>
                    <a:lstStyle/>
                    <a:p>
                      <a:pPr algn="ctr"/>
                      <a:r>
                        <a:rPr lang="en-CA" sz="1600" b="1" dirty="0">
                          <a:solidFill>
                            <a:sysClr val="windowText" lastClr="000000"/>
                          </a:solidFill>
                        </a:rPr>
                        <a:t>Y1</a:t>
                      </a:r>
                      <a:endParaRPr lang="en-US" sz="1600" b="1" dirty="0">
                        <a:solidFill>
                          <a:sysClr val="windowText" lastClr="000000"/>
                        </a:solidFill>
                      </a:endParaRPr>
                    </a:p>
                  </a:txBody>
                  <a:tcPr>
                    <a:lnL w="6350" cap="flat" cmpd="sng" algn="ctr">
                      <a:noFill/>
                      <a:prstDash val="solid"/>
                      <a:miter lim="800000"/>
                    </a:lnL>
                    <a:lnR>
                      <a:noFill/>
                    </a:lnR>
                    <a:lnT w="6350" cap="flat" cmpd="sng" algn="ctr">
                      <a:noFill/>
                      <a:prstDash val="solid"/>
                      <a:miter lim="800000"/>
                    </a:lnT>
                    <a:lnB w="19050" cap="flat" cmpd="sng" algn="ctr">
                      <a:noFill/>
                      <a:prstDash val="solid"/>
                      <a:miter lim="800000"/>
                    </a:lnB>
                    <a:lnTlToBr w="12700" cmpd="sng">
                      <a:noFill/>
                      <a:prstDash val="solid"/>
                    </a:lnTlToBr>
                    <a:lnBlToTr w="12700" cmpd="sng">
                      <a:noFill/>
                      <a:prstDash val="solid"/>
                    </a:lnBlToTr>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tcPr>
                </a:tc>
                <a:tc>
                  <a:txBody>
                    <a:bodyPr/>
                    <a:lstStyle/>
                    <a:p>
                      <a:pPr algn="ctr"/>
                      <a:r>
                        <a:rPr lang="en-US" sz="1600" b="1" dirty="0">
                          <a:solidFill>
                            <a:sysClr val="windowText" lastClr="000000"/>
                          </a:solidFill>
                        </a:rPr>
                        <a:t>Y2</a:t>
                      </a:r>
                    </a:p>
                  </a:txBody>
                  <a:tcPr>
                    <a:lnL>
                      <a:noFill/>
                    </a:lnL>
                    <a:lnR w="6350" cap="flat" cmpd="sng" algn="ctr">
                      <a:noFill/>
                      <a:prstDash val="solid"/>
                      <a:miter lim="800000"/>
                    </a:lnR>
                    <a:lnT w="6350" cap="flat" cmpd="sng" algn="ctr">
                      <a:noFill/>
                      <a:prstDash val="solid"/>
                      <a:miter lim="800000"/>
                    </a:lnT>
                    <a:lnB w="19050" cap="flat" cmpd="sng" algn="ctr">
                      <a:noFill/>
                      <a:prstDash val="solid"/>
                      <a:miter lim="800000"/>
                    </a:lnB>
                    <a:lnTlToBr w="12700" cmpd="sng">
                      <a:noFill/>
                      <a:prstDash val="solid"/>
                    </a:lnTlToBr>
                    <a:lnBlToTr w="12700" cmpd="sng">
                      <a:noFill/>
                      <a:prstDash val="solid"/>
                    </a:lnBlToTr>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tcPr>
                </a:tc>
                <a:extLst>
                  <a:ext uri="{0D108BD9-81ED-4DB2-BD59-A6C34878D82A}">
                    <a16:rowId xmlns:a16="http://schemas.microsoft.com/office/drawing/2014/main" val="396928043"/>
                  </a:ext>
                </a:extLst>
              </a:tr>
              <a:tr h="347760">
                <a:tc>
                  <a:txBody>
                    <a:bodyPr/>
                    <a:lstStyle/>
                    <a:p>
                      <a:pPr algn="ctr"/>
                      <a:r>
                        <a:rPr lang="en-US" sz="1600" b="1" dirty="0">
                          <a:solidFill>
                            <a:sysClr val="windowText" lastClr="000000"/>
                          </a:solidFill>
                        </a:rPr>
                        <a:t>Y3</a:t>
                      </a:r>
                    </a:p>
                  </a:txBody>
                  <a:tcPr>
                    <a:lnL w="6350" cap="flat" cmpd="sng" algn="ctr">
                      <a:noFill/>
                      <a:prstDash val="solid"/>
                      <a:miter lim="800000"/>
                    </a:lnL>
                    <a:lnR>
                      <a:noFill/>
                    </a:lnR>
                    <a:lnT w="190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tcPr>
                </a:tc>
                <a:tc>
                  <a:txBody>
                    <a:bodyPr/>
                    <a:lstStyle/>
                    <a:p>
                      <a:pPr algn="ctr"/>
                      <a:r>
                        <a:rPr lang="en-US" sz="1600" b="1" dirty="0">
                          <a:solidFill>
                            <a:sysClr val="windowText" lastClr="000000"/>
                          </a:solidFill>
                        </a:rPr>
                        <a:t>Y4</a:t>
                      </a:r>
                    </a:p>
                  </a:txBody>
                  <a:tcPr>
                    <a:lnL>
                      <a:noFill/>
                    </a:lnL>
                    <a:lnR w="6350" cap="flat" cmpd="sng" algn="ctr">
                      <a:noFill/>
                      <a:prstDash val="solid"/>
                      <a:miter lim="800000"/>
                    </a:lnR>
                    <a:lnT w="19050" cap="flat" cmpd="sng" algn="ctr">
                      <a:noFill/>
                      <a:prstDash val="solid"/>
                      <a:miter lim="800000"/>
                    </a:lnT>
                    <a:lnB w="6350" cap="flat" cmpd="sng" algn="ctr">
                      <a:noFill/>
                      <a:prstDash val="solid"/>
                      <a:miter lim="800000"/>
                    </a:lnB>
                    <a:lnTlToBr w="12700" cmpd="sng">
                      <a:noFill/>
                      <a:prstDash val="solid"/>
                    </a:lnTlToBr>
                    <a:lnBlToTr w="12700" cmpd="sng">
                      <a:noFill/>
                      <a:prstDash val="solid"/>
                    </a:lnBlToTr>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2700000" scaled="1"/>
                      <a:tileRect/>
                    </a:gradFill>
                  </a:tcPr>
                </a:tc>
                <a:extLst>
                  <a:ext uri="{0D108BD9-81ED-4DB2-BD59-A6C34878D82A}">
                    <a16:rowId xmlns:a16="http://schemas.microsoft.com/office/drawing/2014/main" val="210014181"/>
                  </a:ext>
                </a:extLst>
              </a:tr>
            </a:tbl>
          </a:graphicData>
        </a:graphic>
      </p:graphicFrame>
      <p:cxnSp>
        <p:nvCxnSpPr>
          <p:cNvPr id="31" name="Straight Arrow Connector 30">
            <a:extLst>
              <a:ext uri="{FF2B5EF4-FFF2-40B4-BE49-F238E27FC236}">
                <a16:creationId xmlns:a16="http://schemas.microsoft.com/office/drawing/2014/main" id="{8FDFF830-B35D-5637-5A72-F2E7E30A9E9E}"/>
              </a:ext>
            </a:extLst>
          </p:cNvPr>
          <p:cNvCxnSpPr>
            <a:cxnSpLocks/>
          </p:cNvCxnSpPr>
          <p:nvPr/>
        </p:nvCxnSpPr>
        <p:spPr>
          <a:xfrm>
            <a:off x="8214600" y="4677110"/>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DDE421F5-271F-2413-BD6D-C29793485A56}"/>
              </a:ext>
            </a:extLst>
          </p:cNvPr>
          <p:cNvCxnSpPr>
            <a:cxnSpLocks/>
          </p:cNvCxnSpPr>
          <p:nvPr/>
        </p:nvCxnSpPr>
        <p:spPr>
          <a:xfrm>
            <a:off x="5303167" y="2585356"/>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DD2B5776-AE3C-D758-9D0B-BA6335C96659}"/>
              </a:ext>
            </a:extLst>
          </p:cNvPr>
          <p:cNvCxnSpPr>
            <a:cxnSpLocks/>
          </p:cNvCxnSpPr>
          <p:nvPr/>
        </p:nvCxnSpPr>
        <p:spPr>
          <a:xfrm>
            <a:off x="2676970" y="2736024"/>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FFE37F6C-826E-F1FF-0F15-839DE3FE4E75}"/>
              </a:ext>
            </a:extLst>
          </p:cNvPr>
          <p:cNvCxnSpPr>
            <a:cxnSpLocks/>
          </p:cNvCxnSpPr>
          <p:nvPr/>
        </p:nvCxnSpPr>
        <p:spPr>
          <a:xfrm>
            <a:off x="2185060" y="4214785"/>
            <a:ext cx="592708" cy="50843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201AE1B8-D404-5A76-5A7B-0CBC320F8FFF}"/>
              </a:ext>
            </a:extLst>
          </p:cNvPr>
          <p:cNvCxnSpPr>
            <a:cxnSpLocks/>
          </p:cNvCxnSpPr>
          <p:nvPr/>
        </p:nvCxnSpPr>
        <p:spPr>
          <a:xfrm>
            <a:off x="5303167" y="4677110"/>
            <a:ext cx="39600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3" name="TextBox 82">
            <a:extLst>
              <a:ext uri="{FF2B5EF4-FFF2-40B4-BE49-F238E27FC236}">
                <a16:creationId xmlns:a16="http://schemas.microsoft.com/office/drawing/2014/main" id="{CAD3A64A-CA1D-7717-BEF0-DD2C016799D4}"/>
              </a:ext>
            </a:extLst>
          </p:cNvPr>
          <p:cNvSpPr txBox="1"/>
          <p:nvPr/>
        </p:nvSpPr>
        <p:spPr>
          <a:xfrm>
            <a:off x="3375789" y="5979375"/>
            <a:ext cx="1992981" cy="369332"/>
          </a:xfrm>
          <a:prstGeom prst="rect">
            <a:avLst/>
          </a:prstGeom>
          <a:noFill/>
        </p:spPr>
        <p:txBody>
          <a:bodyPr wrap="none" rtlCol="0">
            <a:spAutoFit/>
          </a:bodyPr>
          <a:lstStyle/>
          <a:p>
            <a:r>
              <a:rPr lang="en-CA" altLang="zh-CN" dirty="0"/>
              <a:t>Keep doing that???</a:t>
            </a:r>
            <a:endParaRPr lang="zh-CN" altLang="en-US" dirty="0"/>
          </a:p>
        </p:txBody>
      </p:sp>
      <p:graphicFrame>
        <p:nvGraphicFramePr>
          <p:cNvPr id="89" name="Table 10">
            <a:extLst>
              <a:ext uri="{FF2B5EF4-FFF2-40B4-BE49-F238E27FC236}">
                <a16:creationId xmlns:a16="http://schemas.microsoft.com/office/drawing/2014/main" id="{FA2A9289-15FC-B621-90D6-7A3A482382D7}"/>
              </a:ext>
            </a:extLst>
          </p:cNvPr>
          <p:cNvGraphicFramePr>
            <a:graphicFrameLocks noGrp="1"/>
          </p:cNvGraphicFramePr>
          <p:nvPr>
            <p:extLst>
              <p:ext uri="{D42A27DB-BD31-4B8C-83A1-F6EECF244321}">
                <p14:modId xmlns:p14="http://schemas.microsoft.com/office/powerpoint/2010/main" val="1062832721"/>
              </p:ext>
            </p:extLst>
          </p:nvPr>
        </p:nvGraphicFramePr>
        <p:xfrm>
          <a:off x="4146076" y="4214785"/>
          <a:ext cx="957724" cy="839792"/>
        </p:xfrm>
        <a:graphic>
          <a:graphicData uri="http://schemas.openxmlformats.org/drawingml/2006/table">
            <a:tbl>
              <a:tblPr firstRow="1" bandRow="1">
                <a:tableStyleId>{5940675A-B579-460E-94D1-54222C63F5DA}</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419896">
                <a:tc>
                  <a:txBody>
                    <a:bodyPr/>
                    <a:lstStyle/>
                    <a:p>
                      <a:pPr algn="ctr"/>
                      <a:r>
                        <a:rPr lang="en-CA" sz="1600" dirty="0"/>
                        <a:t>W1</a:t>
                      </a:r>
                      <a:endParaRPr lang="en-US" sz="1600" dirty="0"/>
                    </a:p>
                  </a:txBody>
                  <a:tcPr>
                    <a:solidFill>
                      <a:srgbClr val="FF0000">
                        <a:alpha val="50196"/>
                      </a:srgbClr>
                    </a:solidFill>
                  </a:tcPr>
                </a:tc>
                <a:tc>
                  <a:txBody>
                    <a:bodyPr/>
                    <a:lstStyle/>
                    <a:p>
                      <a:pPr algn="ctr"/>
                      <a:r>
                        <a:rPr lang="en-US" sz="1600" dirty="0"/>
                        <a:t>W2</a:t>
                      </a:r>
                    </a:p>
                  </a:txBody>
                  <a:tcPr>
                    <a:solidFill>
                      <a:srgbClr val="FF0000">
                        <a:alpha val="50196"/>
                      </a:srgbClr>
                    </a:solidFill>
                  </a:tcPr>
                </a:tc>
                <a:extLst>
                  <a:ext uri="{0D108BD9-81ED-4DB2-BD59-A6C34878D82A}">
                    <a16:rowId xmlns:a16="http://schemas.microsoft.com/office/drawing/2014/main" val="396928043"/>
                  </a:ext>
                </a:extLst>
              </a:tr>
              <a:tr h="419896">
                <a:tc>
                  <a:txBody>
                    <a:bodyPr/>
                    <a:lstStyle/>
                    <a:p>
                      <a:pPr algn="ctr"/>
                      <a:r>
                        <a:rPr lang="en-US" sz="1600" dirty="0"/>
                        <a:t>W3</a:t>
                      </a:r>
                    </a:p>
                  </a:txBody>
                  <a:tcPr>
                    <a:solidFill>
                      <a:srgbClr val="FF0000">
                        <a:alpha val="50196"/>
                      </a:srgbClr>
                    </a:solidFill>
                  </a:tcPr>
                </a:tc>
                <a:tc>
                  <a:txBody>
                    <a:bodyPr/>
                    <a:lstStyle/>
                    <a:p>
                      <a:pPr algn="ctr"/>
                      <a:r>
                        <a:rPr lang="en-US" sz="1600" dirty="0"/>
                        <a:t>W4</a:t>
                      </a:r>
                    </a:p>
                  </a:txBody>
                  <a:tcPr>
                    <a:solidFill>
                      <a:srgbClr val="FF0000">
                        <a:alpha val="50196"/>
                      </a:srgbClr>
                    </a:solidFill>
                  </a:tcPr>
                </a:tc>
                <a:extLst>
                  <a:ext uri="{0D108BD9-81ED-4DB2-BD59-A6C34878D82A}">
                    <a16:rowId xmlns:a16="http://schemas.microsoft.com/office/drawing/2014/main" val="210014181"/>
                  </a:ext>
                </a:extLst>
              </a:tr>
            </a:tbl>
          </a:graphicData>
        </a:graphic>
      </p:graphicFrame>
      <p:graphicFrame>
        <p:nvGraphicFramePr>
          <p:cNvPr id="90" name="Table 10">
            <a:extLst>
              <a:ext uri="{FF2B5EF4-FFF2-40B4-BE49-F238E27FC236}">
                <a16:creationId xmlns:a16="http://schemas.microsoft.com/office/drawing/2014/main" id="{137231AE-C736-E66E-18B9-5E691078CE03}"/>
              </a:ext>
            </a:extLst>
          </p:cNvPr>
          <p:cNvGraphicFramePr>
            <a:graphicFrameLocks noGrp="1"/>
          </p:cNvGraphicFramePr>
          <p:nvPr>
            <p:extLst>
              <p:ext uri="{D42A27DB-BD31-4B8C-83A1-F6EECF244321}">
                <p14:modId xmlns:p14="http://schemas.microsoft.com/office/powerpoint/2010/main" val="102887147"/>
              </p:ext>
            </p:extLst>
          </p:nvPr>
        </p:nvGraphicFramePr>
        <p:xfrm>
          <a:off x="3780316" y="4585148"/>
          <a:ext cx="957724" cy="721474"/>
        </p:xfrm>
        <a:graphic>
          <a:graphicData uri="http://schemas.openxmlformats.org/drawingml/2006/table">
            <a:tbl>
              <a:tblPr firstRow="1" bandRow="1">
                <a:tableStyleId>{5940675A-B579-460E-94D1-54222C63F5DA}</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360737">
                <a:tc>
                  <a:txBody>
                    <a:bodyPr/>
                    <a:lstStyle/>
                    <a:p>
                      <a:pPr algn="ctr"/>
                      <a:r>
                        <a:rPr lang="en-CA" sz="1600" dirty="0"/>
                        <a:t>W1</a:t>
                      </a:r>
                      <a:endParaRPr lang="en-US" sz="1600" dirty="0"/>
                    </a:p>
                  </a:txBody>
                  <a:tcPr>
                    <a:solidFill>
                      <a:srgbClr val="70AD47">
                        <a:alpha val="50196"/>
                      </a:srgbClr>
                    </a:solidFill>
                  </a:tcPr>
                </a:tc>
                <a:tc>
                  <a:txBody>
                    <a:bodyPr/>
                    <a:lstStyle/>
                    <a:p>
                      <a:pPr algn="ctr"/>
                      <a:r>
                        <a:rPr lang="en-US" sz="1600" dirty="0"/>
                        <a:t>W2</a:t>
                      </a:r>
                    </a:p>
                  </a:txBody>
                  <a:tcPr>
                    <a:solidFill>
                      <a:srgbClr val="70AD47">
                        <a:alpha val="50196"/>
                      </a:srgbClr>
                    </a:solidFill>
                  </a:tcPr>
                </a:tc>
                <a:extLst>
                  <a:ext uri="{0D108BD9-81ED-4DB2-BD59-A6C34878D82A}">
                    <a16:rowId xmlns:a16="http://schemas.microsoft.com/office/drawing/2014/main" val="396928043"/>
                  </a:ext>
                </a:extLst>
              </a:tr>
              <a:tr h="360737">
                <a:tc>
                  <a:txBody>
                    <a:bodyPr/>
                    <a:lstStyle/>
                    <a:p>
                      <a:pPr algn="ctr"/>
                      <a:r>
                        <a:rPr lang="en-US" sz="1600" dirty="0"/>
                        <a:t>W3</a:t>
                      </a:r>
                    </a:p>
                  </a:txBody>
                  <a:tcPr>
                    <a:solidFill>
                      <a:srgbClr val="70AD47">
                        <a:alpha val="50196"/>
                      </a:srgbClr>
                    </a:solidFill>
                  </a:tcPr>
                </a:tc>
                <a:tc>
                  <a:txBody>
                    <a:bodyPr/>
                    <a:lstStyle/>
                    <a:p>
                      <a:pPr algn="ctr"/>
                      <a:r>
                        <a:rPr lang="en-US" sz="1600" dirty="0"/>
                        <a:t>W4</a:t>
                      </a:r>
                    </a:p>
                  </a:txBody>
                  <a:tcPr>
                    <a:solidFill>
                      <a:srgbClr val="70AD47">
                        <a:alpha val="50196"/>
                      </a:srgbClr>
                    </a:solidFill>
                  </a:tcPr>
                </a:tc>
                <a:extLst>
                  <a:ext uri="{0D108BD9-81ED-4DB2-BD59-A6C34878D82A}">
                    <a16:rowId xmlns:a16="http://schemas.microsoft.com/office/drawing/2014/main" val="210014181"/>
                  </a:ext>
                </a:extLst>
              </a:tr>
            </a:tbl>
          </a:graphicData>
        </a:graphic>
      </p:graphicFrame>
      <p:graphicFrame>
        <p:nvGraphicFramePr>
          <p:cNvPr id="91" name="Table 10">
            <a:extLst>
              <a:ext uri="{FF2B5EF4-FFF2-40B4-BE49-F238E27FC236}">
                <a16:creationId xmlns:a16="http://schemas.microsoft.com/office/drawing/2014/main" id="{43CE0684-1F3E-8BD2-E458-46A044DF700B}"/>
              </a:ext>
            </a:extLst>
          </p:cNvPr>
          <p:cNvGraphicFramePr>
            <a:graphicFrameLocks noGrp="1"/>
          </p:cNvGraphicFramePr>
          <p:nvPr>
            <p:extLst>
              <p:ext uri="{D42A27DB-BD31-4B8C-83A1-F6EECF244321}">
                <p14:modId xmlns:p14="http://schemas.microsoft.com/office/powerpoint/2010/main" val="4169790934"/>
              </p:ext>
            </p:extLst>
          </p:nvPr>
        </p:nvGraphicFramePr>
        <p:xfrm>
          <a:off x="3414556" y="4900153"/>
          <a:ext cx="957724" cy="776832"/>
        </p:xfrm>
        <a:graphic>
          <a:graphicData uri="http://schemas.openxmlformats.org/drawingml/2006/table">
            <a:tbl>
              <a:tblPr firstRow="1" bandRow="1">
                <a:tableStyleId>{5940675A-B579-460E-94D1-54222C63F5DA}</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388416">
                <a:tc>
                  <a:txBody>
                    <a:bodyPr/>
                    <a:lstStyle/>
                    <a:p>
                      <a:pPr algn="ctr"/>
                      <a:r>
                        <a:rPr lang="en-CA" sz="1600" dirty="0"/>
                        <a:t>W1</a:t>
                      </a:r>
                      <a:endParaRPr lang="en-US" sz="1600" dirty="0"/>
                    </a:p>
                  </a:txBody>
                  <a:tcPr>
                    <a:solidFill>
                      <a:srgbClr val="0070C0">
                        <a:alpha val="50196"/>
                      </a:srgbClr>
                    </a:solidFill>
                  </a:tcPr>
                </a:tc>
                <a:tc>
                  <a:txBody>
                    <a:bodyPr/>
                    <a:lstStyle/>
                    <a:p>
                      <a:pPr algn="ctr"/>
                      <a:r>
                        <a:rPr lang="en-US" sz="1600" dirty="0"/>
                        <a:t>W2</a:t>
                      </a:r>
                    </a:p>
                  </a:txBody>
                  <a:tcPr>
                    <a:solidFill>
                      <a:srgbClr val="0070C0">
                        <a:alpha val="50196"/>
                      </a:srgbClr>
                    </a:solidFill>
                  </a:tcPr>
                </a:tc>
                <a:extLst>
                  <a:ext uri="{0D108BD9-81ED-4DB2-BD59-A6C34878D82A}">
                    <a16:rowId xmlns:a16="http://schemas.microsoft.com/office/drawing/2014/main" val="396928043"/>
                  </a:ext>
                </a:extLst>
              </a:tr>
              <a:tr h="388416">
                <a:tc>
                  <a:txBody>
                    <a:bodyPr/>
                    <a:lstStyle/>
                    <a:p>
                      <a:pPr algn="ctr"/>
                      <a:r>
                        <a:rPr lang="en-US" sz="1600" dirty="0"/>
                        <a:t>W3</a:t>
                      </a:r>
                    </a:p>
                  </a:txBody>
                  <a:tcPr>
                    <a:solidFill>
                      <a:srgbClr val="0070C0">
                        <a:alpha val="50196"/>
                      </a:srgbClr>
                    </a:solidFill>
                  </a:tcPr>
                </a:tc>
                <a:tc>
                  <a:txBody>
                    <a:bodyPr/>
                    <a:lstStyle/>
                    <a:p>
                      <a:pPr algn="ctr"/>
                      <a:r>
                        <a:rPr lang="en-US" sz="1600" dirty="0"/>
                        <a:t>W4</a:t>
                      </a:r>
                    </a:p>
                  </a:txBody>
                  <a:tcPr>
                    <a:solidFill>
                      <a:srgbClr val="0070C0">
                        <a:alpha val="50196"/>
                      </a:srgbClr>
                    </a:solidFill>
                  </a:tcPr>
                </a:tc>
                <a:extLst>
                  <a:ext uri="{0D108BD9-81ED-4DB2-BD59-A6C34878D82A}">
                    <a16:rowId xmlns:a16="http://schemas.microsoft.com/office/drawing/2014/main" val="210014181"/>
                  </a:ext>
                </a:extLst>
              </a:tr>
            </a:tbl>
          </a:graphicData>
        </a:graphic>
      </p:graphicFrame>
      <p:graphicFrame>
        <p:nvGraphicFramePr>
          <p:cNvPr id="92" name="Table 10">
            <a:extLst>
              <a:ext uri="{FF2B5EF4-FFF2-40B4-BE49-F238E27FC236}">
                <a16:creationId xmlns:a16="http://schemas.microsoft.com/office/drawing/2014/main" id="{32D5029E-232B-EA2C-0148-A85E8F95D340}"/>
              </a:ext>
            </a:extLst>
          </p:cNvPr>
          <p:cNvGraphicFramePr>
            <a:graphicFrameLocks noGrp="1"/>
          </p:cNvGraphicFramePr>
          <p:nvPr>
            <p:extLst>
              <p:ext uri="{D42A27DB-BD31-4B8C-83A1-F6EECF244321}">
                <p14:modId xmlns:p14="http://schemas.microsoft.com/office/powerpoint/2010/main" val="2690929518"/>
              </p:ext>
            </p:extLst>
          </p:nvPr>
        </p:nvGraphicFramePr>
        <p:xfrm>
          <a:off x="4255608" y="1905194"/>
          <a:ext cx="957724" cy="839792"/>
        </p:xfrm>
        <a:graphic>
          <a:graphicData uri="http://schemas.openxmlformats.org/drawingml/2006/table">
            <a:tbl>
              <a:tblPr firstRow="1" bandRow="1">
                <a:tableStyleId>{5940675A-B579-460E-94D1-54222C63F5DA}</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419896">
                <a:tc>
                  <a:txBody>
                    <a:bodyPr/>
                    <a:lstStyle/>
                    <a:p>
                      <a:pPr algn="ctr"/>
                      <a:r>
                        <a:rPr lang="en-CA" sz="1600" dirty="0"/>
                        <a:t>W1</a:t>
                      </a:r>
                      <a:endParaRPr lang="en-US" sz="1600" dirty="0"/>
                    </a:p>
                  </a:txBody>
                  <a:tcPr>
                    <a:solidFill>
                      <a:srgbClr val="FF0000"/>
                    </a:solidFill>
                  </a:tcPr>
                </a:tc>
                <a:tc>
                  <a:txBody>
                    <a:bodyPr/>
                    <a:lstStyle/>
                    <a:p>
                      <a:pPr algn="ctr"/>
                      <a:r>
                        <a:rPr lang="en-US" sz="1600" dirty="0"/>
                        <a:t>W2</a:t>
                      </a:r>
                    </a:p>
                  </a:txBody>
                  <a:tcPr>
                    <a:solidFill>
                      <a:srgbClr val="FF0000"/>
                    </a:solidFill>
                  </a:tcPr>
                </a:tc>
                <a:extLst>
                  <a:ext uri="{0D108BD9-81ED-4DB2-BD59-A6C34878D82A}">
                    <a16:rowId xmlns:a16="http://schemas.microsoft.com/office/drawing/2014/main" val="396928043"/>
                  </a:ext>
                </a:extLst>
              </a:tr>
              <a:tr h="419896">
                <a:tc>
                  <a:txBody>
                    <a:bodyPr/>
                    <a:lstStyle/>
                    <a:p>
                      <a:pPr algn="ctr"/>
                      <a:r>
                        <a:rPr lang="en-US" sz="1600" dirty="0"/>
                        <a:t>W3</a:t>
                      </a:r>
                    </a:p>
                  </a:txBody>
                  <a:tcPr>
                    <a:solidFill>
                      <a:srgbClr val="FF0000"/>
                    </a:solidFill>
                  </a:tcPr>
                </a:tc>
                <a:tc>
                  <a:txBody>
                    <a:bodyPr/>
                    <a:lstStyle/>
                    <a:p>
                      <a:pPr algn="ctr"/>
                      <a:r>
                        <a:rPr lang="en-US" sz="1600" dirty="0"/>
                        <a:t>W4</a:t>
                      </a:r>
                    </a:p>
                  </a:txBody>
                  <a:tcPr>
                    <a:solidFill>
                      <a:srgbClr val="FF0000"/>
                    </a:solidFill>
                  </a:tcPr>
                </a:tc>
                <a:extLst>
                  <a:ext uri="{0D108BD9-81ED-4DB2-BD59-A6C34878D82A}">
                    <a16:rowId xmlns:a16="http://schemas.microsoft.com/office/drawing/2014/main" val="210014181"/>
                  </a:ext>
                </a:extLst>
              </a:tr>
            </a:tbl>
          </a:graphicData>
        </a:graphic>
      </p:graphicFrame>
      <p:graphicFrame>
        <p:nvGraphicFramePr>
          <p:cNvPr id="93" name="Table 10">
            <a:extLst>
              <a:ext uri="{FF2B5EF4-FFF2-40B4-BE49-F238E27FC236}">
                <a16:creationId xmlns:a16="http://schemas.microsoft.com/office/drawing/2014/main" id="{1B7F2688-8D44-50F9-0580-EB8D8A3FD4D1}"/>
              </a:ext>
            </a:extLst>
          </p:cNvPr>
          <p:cNvGraphicFramePr>
            <a:graphicFrameLocks noGrp="1"/>
          </p:cNvGraphicFramePr>
          <p:nvPr>
            <p:extLst>
              <p:ext uri="{D42A27DB-BD31-4B8C-83A1-F6EECF244321}">
                <p14:modId xmlns:p14="http://schemas.microsoft.com/office/powerpoint/2010/main" val="2926185824"/>
              </p:ext>
            </p:extLst>
          </p:nvPr>
        </p:nvGraphicFramePr>
        <p:xfrm>
          <a:off x="3889848" y="2265365"/>
          <a:ext cx="957724" cy="938858"/>
        </p:xfrm>
        <a:graphic>
          <a:graphicData uri="http://schemas.openxmlformats.org/drawingml/2006/table">
            <a:tbl>
              <a:tblPr firstRow="1" bandRow="1">
                <a:tableStyleId>{5940675A-B579-460E-94D1-54222C63F5DA}</a:tableStyleId>
              </a:tblPr>
              <a:tblGrid>
                <a:gridCol w="478862">
                  <a:extLst>
                    <a:ext uri="{9D8B030D-6E8A-4147-A177-3AD203B41FA5}">
                      <a16:colId xmlns:a16="http://schemas.microsoft.com/office/drawing/2014/main" val="709298924"/>
                    </a:ext>
                  </a:extLst>
                </a:gridCol>
                <a:gridCol w="478862">
                  <a:extLst>
                    <a:ext uri="{9D8B030D-6E8A-4147-A177-3AD203B41FA5}">
                      <a16:colId xmlns:a16="http://schemas.microsoft.com/office/drawing/2014/main" val="3010451843"/>
                    </a:ext>
                  </a:extLst>
                </a:gridCol>
              </a:tblGrid>
              <a:tr h="469429">
                <a:tc>
                  <a:txBody>
                    <a:bodyPr/>
                    <a:lstStyle/>
                    <a:p>
                      <a:pPr algn="ctr"/>
                      <a:r>
                        <a:rPr lang="en-CA" sz="1600" dirty="0"/>
                        <a:t>W1</a:t>
                      </a:r>
                      <a:endParaRPr lang="en-US" sz="1600" dirty="0"/>
                    </a:p>
                  </a:txBody>
                  <a:tcPr>
                    <a:solidFill>
                      <a:schemeClr val="accent6"/>
                    </a:solidFill>
                  </a:tcPr>
                </a:tc>
                <a:tc>
                  <a:txBody>
                    <a:bodyPr/>
                    <a:lstStyle/>
                    <a:p>
                      <a:pPr algn="ctr"/>
                      <a:r>
                        <a:rPr lang="en-US" sz="1600" dirty="0"/>
                        <a:t>W2</a:t>
                      </a:r>
                    </a:p>
                  </a:txBody>
                  <a:tcPr>
                    <a:solidFill>
                      <a:schemeClr val="accent6"/>
                    </a:solidFill>
                  </a:tcPr>
                </a:tc>
                <a:extLst>
                  <a:ext uri="{0D108BD9-81ED-4DB2-BD59-A6C34878D82A}">
                    <a16:rowId xmlns:a16="http://schemas.microsoft.com/office/drawing/2014/main" val="396928043"/>
                  </a:ext>
                </a:extLst>
              </a:tr>
              <a:tr h="469429">
                <a:tc>
                  <a:txBody>
                    <a:bodyPr/>
                    <a:lstStyle/>
                    <a:p>
                      <a:pPr algn="ctr"/>
                      <a:r>
                        <a:rPr lang="en-US" sz="1600" dirty="0"/>
                        <a:t>W3</a:t>
                      </a:r>
                    </a:p>
                  </a:txBody>
                  <a:tcPr>
                    <a:solidFill>
                      <a:schemeClr val="accent6"/>
                    </a:solidFill>
                  </a:tcPr>
                </a:tc>
                <a:tc>
                  <a:txBody>
                    <a:bodyPr/>
                    <a:lstStyle/>
                    <a:p>
                      <a:pPr algn="ctr"/>
                      <a:r>
                        <a:rPr lang="en-US" sz="1600" dirty="0"/>
                        <a:t>W4</a:t>
                      </a:r>
                    </a:p>
                  </a:txBody>
                  <a:tcPr>
                    <a:solidFill>
                      <a:schemeClr val="accent6"/>
                    </a:solidFill>
                  </a:tcPr>
                </a:tc>
                <a:extLst>
                  <a:ext uri="{0D108BD9-81ED-4DB2-BD59-A6C34878D82A}">
                    <a16:rowId xmlns:a16="http://schemas.microsoft.com/office/drawing/2014/main" val="210014181"/>
                  </a:ext>
                </a:extLst>
              </a:tr>
            </a:tbl>
          </a:graphicData>
        </a:graphic>
      </p:graphicFrame>
      <p:graphicFrame>
        <p:nvGraphicFramePr>
          <p:cNvPr id="94" name="Table 10">
            <a:extLst>
              <a:ext uri="{FF2B5EF4-FFF2-40B4-BE49-F238E27FC236}">
                <a16:creationId xmlns:a16="http://schemas.microsoft.com/office/drawing/2014/main" id="{26A1BFF9-56F0-9B91-1FDB-1F41EC02FB3E}"/>
              </a:ext>
            </a:extLst>
          </p:cNvPr>
          <p:cNvGraphicFramePr>
            <a:graphicFrameLocks noGrp="1"/>
          </p:cNvGraphicFramePr>
          <p:nvPr>
            <p:extLst>
              <p:ext uri="{D42A27DB-BD31-4B8C-83A1-F6EECF244321}">
                <p14:modId xmlns:p14="http://schemas.microsoft.com/office/powerpoint/2010/main" val="3172970150"/>
              </p:ext>
            </p:extLst>
          </p:nvPr>
        </p:nvGraphicFramePr>
        <p:xfrm>
          <a:off x="3524088" y="2708458"/>
          <a:ext cx="957724" cy="855936"/>
        </p:xfrm>
        <a:graphic>
          <a:graphicData uri="http://schemas.openxmlformats.org/drawingml/2006/table">
            <a:tbl>
              <a:tblPr firstRow="1" bandRow="1">
                <a:tableStyleId>{5940675A-B579-460E-94D1-54222C63F5DA}</a:tableStyleId>
              </a:tblPr>
              <a:tblGrid>
                <a:gridCol w="482584">
                  <a:extLst>
                    <a:ext uri="{9D8B030D-6E8A-4147-A177-3AD203B41FA5}">
                      <a16:colId xmlns:a16="http://schemas.microsoft.com/office/drawing/2014/main" val="709298924"/>
                    </a:ext>
                  </a:extLst>
                </a:gridCol>
                <a:gridCol w="475140">
                  <a:extLst>
                    <a:ext uri="{9D8B030D-6E8A-4147-A177-3AD203B41FA5}">
                      <a16:colId xmlns:a16="http://schemas.microsoft.com/office/drawing/2014/main" val="3010451843"/>
                    </a:ext>
                  </a:extLst>
                </a:gridCol>
              </a:tblGrid>
              <a:tr h="427968">
                <a:tc>
                  <a:txBody>
                    <a:bodyPr/>
                    <a:lstStyle/>
                    <a:p>
                      <a:pPr algn="ctr"/>
                      <a:r>
                        <a:rPr lang="en-CA" sz="1600" dirty="0"/>
                        <a:t>W1</a:t>
                      </a:r>
                      <a:endParaRPr lang="en-US" sz="1600" dirty="0"/>
                    </a:p>
                  </a:txBody>
                  <a:tcPr>
                    <a:solidFill>
                      <a:schemeClr val="accent1"/>
                    </a:solidFill>
                  </a:tcPr>
                </a:tc>
                <a:tc>
                  <a:txBody>
                    <a:bodyPr/>
                    <a:lstStyle/>
                    <a:p>
                      <a:pPr algn="ctr"/>
                      <a:r>
                        <a:rPr lang="en-US" sz="1600" dirty="0"/>
                        <a:t>W2</a:t>
                      </a:r>
                    </a:p>
                  </a:txBody>
                  <a:tcPr>
                    <a:solidFill>
                      <a:schemeClr val="accent1"/>
                    </a:solidFill>
                  </a:tcPr>
                </a:tc>
                <a:extLst>
                  <a:ext uri="{0D108BD9-81ED-4DB2-BD59-A6C34878D82A}">
                    <a16:rowId xmlns:a16="http://schemas.microsoft.com/office/drawing/2014/main" val="396928043"/>
                  </a:ext>
                </a:extLst>
              </a:tr>
              <a:tr h="427968">
                <a:tc>
                  <a:txBody>
                    <a:bodyPr/>
                    <a:lstStyle/>
                    <a:p>
                      <a:pPr algn="ctr"/>
                      <a:r>
                        <a:rPr lang="en-US" sz="1600" dirty="0"/>
                        <a:t>W3</a:t>
                      </a:r>
                    </a:p>
                  </a:txBody>
                  <a:tcPr>
                    <a:solidFill>
                      <a:schemeClr val="accent1"/>
                    </a:solidFill>
                  </a:tcPr>
                </a:tc>
                <a:tc>
                  <a:txBody>
                    <a:bodyPr/>
                    <a:lstStyle/>
                    <a:p>
                      <a:pPr algn="ctr"/>
                      <a:r>
                        <a:rPr lang="en-US" sz="1600" dirty="0"/>
                        <a:t>W4</a:t>
                      </a:r>
                    </a:p>
                  </a:txBody>
                  <a:tcPr>
                    <a:solidFill>
                      <a:schemeClr val="accent1"/>
                    </a:solidFill>
                  </a:tcPr>
                </a:tc>
                <a:extLst>
                  <a:ext uri="{0D108BD9-81ED-4DB2-BD59-A6C34878D82A}">
                    <a16:rowId xmlns:a16="http://schemas.microsoft.com/office/drawing/2014/main" val="210014181"/>
                  </a:ext>
                </a:extLst>
              </a:tr>
            </a:tbl>
          </a:graphicData>
        </a:graphic>
      </p:graphicFrame>
    </p:spTree>
    <p:extLst>
      <p:ext uri="{BB962C8B-B14F-4D97-AF65-F5344CB8AC3E}">
        <p14:creationId xmlns:p14="http://schemas.microsoft.com/office/powerpoint/2010/main" val="321232489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BC1D-E085-4BCC-20F0-19B01599446C}"/>
              </a:ext>
            </a:extLst>
          </p:cNvPr>
          <p:cNvSpPr>
            <a:spLocks noGrp="1"/>
          </p:cNvSpPr>
          <p:nvPr>
            <p:ph type="title"/>
          </p:nvPr>
        </p:nvSpPr>
        <p:spPr/>
        <p:txBody>
          <a:bodyPr/>
          <a:lstStyle/>
          <a:p>
            <a:r>
              <a:rPr lang="en-CA" altLang="zh-CN" dirty="0"/>
              <a:t>Convolutional Neural Network (CNN)</a:t>
            </a:r>
            <a:endParaRPr lang="zh-CN" altLang="en-US" dirty="0"/>
          </a:p>
        </p:txBody>
      </p:sp>
      <p:sp>
        <p:nvSpPr>
          <p:cNvPr id="4" name="Slide Number Placeholder 3">
            <a:extLst>
              <a:ext uri="{FF2B5EF4-FFF2-40B4-BE49-F238E27FC236}">
                <a16:creationId xmlns:a16="http://schemas.microsoft.com/office/drawing/2014/main" id="{3F59A5C6-F080-05A2-9E81-BED6101386A4}"/>
              </a:ext>
            </a:extLst>
          </p:cNvPr>
          <p:cNvSpPr>
            <a:spLocks noGrp="1"/>
          </p:cNvSpPr>
          <p:nvPr>
            <p:ph type="sldNum" sz="quarter" idx="12"/>
          </p:nvPr>
        </p:nvSpPr>
        <p:spPr/>
        <p:txBody>
          <a:bodyPr/>
          <a:lstStyle/>
          <a:p>
            <a:fld id="{998FC6E2-3800-4EB0-A18D-3856D6660061}" type="slidenum">
              <a:rPr lang="en-US" smtClean="0"/>
              <a:t>22</a:t>
            </a:fld>
            <a:endParaRPr lang="en-US"/>
          </a:p>
        </p:txBody>
      </p:sp>
      <p:pic>
        <p:nvPicPr>
          <p:cNvPr id="2050" name="Picture 2" descr="c">
            <a:extLst>
              <a:ext uri="{FF2B5EF4-FFF2-40B4-BE49-F238E27FC236}">
                <a16:creationId xmlns:a16="http://schemas.microsoft.com/office/drawing/2014/main" id="{358F00C3-92B1-5184-72F7-35731512F2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1202871" y="2108816"/>
            <a:ext cx="9786257" cy="382940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F0CA1D-186E-89C8-AC20-A586A24B3898}"/>
              </a:ext>
            </a:extLst>
          </p:cNvPr>
          <p:cNvSpPr txBox="1"/>
          <p:nvPr/>
        </p:nvSpPr>
        <p:spPr>
          <a:xfrm>
            <a:off x="-1978" y="6590670"/>
            <a:ext cx="5440877" cy="267330"/>
          </a:xfrm>
          <a:prstGeom prst="rect">
            <a:avLst/>
          </a:prstGeom>
          <a:noFill/>
        </p:spPr>
        <p:txBody>
          <a:bodyPr wrap="square">
            <a:spAutoFit/>
          </a:bodyPr>
          <a:lstStyle/>
          <a:p>
            <a:r>
              <a:rPr lang="zh-CN" altLang="en-US" sz="1100" dirty="0"/>
              <a:t>https://medium.com/swlh/building-a-simple-convolution-layer-from-scratch-317f82dc3805</a:t>
            </a:r>
          </a:p>
        </p:txBody>
      </p:sp>
      <p:sp>
        <p:nvSpPr>
          <p:cNvPr id="9" name="TextBox 8">
            <a:extLst>
              <a:ext uri="{FF2B5EF4-FFF2-40B4-BE49-F238E27FC236}">
                <a16:creationId xmlns:a16="http://schemas.microsoft.com/office/drawing/2014/main" id="{349F4E72-46C5-4F05-A801-0A28832C4BB2}"/>
              </a:ext>
            </a:extLst>
          </p:cNvPr>
          <p:cNvSpPr txBox="1"/>
          <p:nvPr/>
        </p:nvSpPr>
        <p:spPr>
          <a:xfrm>
            <a:off x="10869386" y="3121293"/>
            <a:ext cx="968828" cy="646331"/>
          </a:xfrm>
          <a:prstGeom prst="rect">
            <a:avLst/>
          </a:prstGeom>
          <a:noFill/>
        </p:spPr>
        <p:txBody>
          <a:bodyPr wrap="square" rtlCol="0">
            <a:spAutoFit/>
          </a:bodyPr>
          <a:lstStyle/>
          <a:p>
            <a:r>
              <a:rPr lang="en-CA" altLang="zh-CN" sz="1200" dirty="0"/>
              <a:t>Probability of being class1</a:t>
            </a:r>
            <a:endParaRPr lang="zh-CN" altLang="en-US" sz="1200" dirty="0"/>
          </a:p>
        </p:txBody>
      </p:sp>
      <p:sp>
        <p:nvSpPr>
          <p:cNvPr id="10" name="TextBox 9">
            <a:extLst>
              <a:ext uri="{FF2B5EF4-FFF2-40B4-BE49-F238E27FC236}">
                <a16:creationId xmlns:a16="http://schemas.microsoft.com/office/drawing/2014/main" id="{23AA488D-E698-B637-B31F-75770D4B549B}"/>
              </a:ext>
            </a:extLst>
          </p:cNvPr>
          <p:cNvSpPr txBox="1"/>
          <p:nvPr/>
        </p:nvSpPr>
        <p:spPr>
          <a:xfrm>
            <a:off x="10882251" y="4277156"/>
            <a:ext cx="968828" cy="646331"/>
          </a:xfrm>
          <a:prstGeom prst="rect">
            <a:avLst/>
          </a:prstGeom>
          <a:noFill/>
        </p:spPr>
        <p:txBody>
          <a:bodyPr wrap="square" rtlCol="0">
            <a:spAutoFit/>
          </a:bodyPr>
          <a:lstStyle/>
          <a:p>
            <a:r>
              <a:rPr lang="en-CA" altLang="zh-CN" sz="1200" dirty="0"/>
              <a:t>Probability of being class2</a:t>
            </a:r>
            <a:endParaRPr lang="zh-CN" altLang="en-US" sz="1200" dirty="0"/>
          </a:p>
        </p:txBody>
      </p:sp>
      <p:pic>
        <p:nvPicPr>
          <p:cNvPr id="13" name="Picture 12" descr="Shape&#10;&#10;Description automatically generated with medium confidence">
            <a:extLst>
              <a:ext uri="{FF2B5EF4-FFF2-40B4-BE49-F238E27FC236}">
                <a16:creationId xmlns:a16="http://schemas.microsoft.com/office/drawing/2014/main" id="{3B46BC0A-0867-B1A2-2CA8-226D5A3FCB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73808874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BC1D-E085-4BCC-20F0-19B01599446C}"/>
              </a:ext>
            </a:extLst>
          </p:cNvPr>
          <p:cNvSpPr>
            <a:spLocks noGrp="1"/>
          </p:cNvSpPr>
          <p:nvPr>
            <p:ph type="title"/>
          </p:nvPr>
        </p:nvSpPr>
        <p:spPr/>
        <p:txBody>
          <a:bodyPr/>
          <a:lstStyle/>
          <a:p>
            <a:r>
              <a:rPr lang="en-CA" altLang="zh-CN" dirty="0"/>
              <a:t>Convolutional Neural Network (CNN)</a:t>
            </a:r>
            <a:endParaRPr lang="zh-CN" altLang="en-US" dirty="0"/>
          </a:p>
        </p:txBody>
      </p:sp>
      <p:sp>
        <p:nvSpPr>
          <p:cNvPr id="4" name="Slide Number Placeholder 3">
            <a:extLst>
              <a:ext uri="{FF2B5EF4-FFF2-40B4-BE49-F238E27FC236}">
                <a16:creationId xmlns:a16="http://schemas.microsoft.com/office/drawing/2014/main" id="{3F59A5C6-F080-05A2-9E81-BED6101386A4}"/>
              </a:ext>
            </a:extLst>
          </p:cNvPr>
          <p:cNvSpPr>
            <a:spLocks noGrp="1"/>
          </p:cNvSpPr>
          <p:nvPr>
            <p:ph type="sldNum" sz="quarter" idx="12"/>
          </p:nvPr>
        </p:nvSpPr>
        <p:spPr/>
        <p:txBody>
          <a:bodyPr/>
          <a:lstStyle/>
          <a:p>
            <a:fld id="{998FC6E2-3800-4EB0-A18D-3856D6660061}" type="slidenum">
              <a:rPr lang="en-US" smtClean="0"/>
              <a:t>23</a:t>
            </a:fld>
            <a:endParaRPr lang="en-US"/>
          </a:p>
        </p:txBody>
      </p:sp>
      <p:pic>
        <p:nvPicPr>
          <p:cNvPr id="2050" name="Picture 2" descr="c">
            <a:extLst>
              <a:ext uri="{FF2B5EF4-FFF2-40B4-BE49-F238E27FC236}">
                <a16:creationId xmlns:a16="http://schemas.microsoft.com/office/drawing/2014/main" id="{358F00C3-92B1-5184-72F7-35731512F2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3184" y="2233367"/>
            <a:ext cx="9180616" cy="35924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F0CA1D-186E-89C8-AC20-A586A24B3898}"/>
              </a:ext>
            </a:extLst>
          </p:cNvPr>
          <p:cNvSpPr txBox="1"/>
          <p:nvPr/>
        </p:nvSpPr>
        <p:spPr>
          <a:xfrm>
            <a:off x="-1978" y="6590670"/>
            <a:ext cx="5440877" cy="267330"/>
          </a:xfrm>
          <a:prstGeom prst="rect">
            <a:avLst/>
          </a:prstGeom>
          <a:noFill/>
        </p:spPr>
        <p:txBody>
          <a:bodyPr wrap="square">
            <a:spAutoFit/>
          </a:bodyPr>
          <a:lstStyle/>
          <a:p>
            <a:r>
              <a:rPr lang="zh-CN" altLang="en-US" sz="1100" dirty="0"/>
              <a:t>https://medium.com/swlh/building-a-simple-convolution-layer-from-scratch-317f82dc3805</a:t>
            </a:r>
          </a:p>
        </p:txBody>
      </p:sp>
      <p:pic>
        <p:nvPicPr>
          <p:cNvPr id="11" name="Picture 10" descr="A close up of a cat&#10;&#10;Description automatically generated with medium confidence">
            <a:extLst>
              <a:ext uri="{FF2B5EF4-FFF2-40B4-BE49-F238E27FC236}">
                <a16:creationId xmlns:a16="http://schemas.microsoft.com/office/drawing/2014/main" id="{77035995-AB65-B85C-81E9-E5A61409750D}"/>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141035" y="3211626"/>
            <a:ext cx="1781618" cy="1187745"/>
          </a:xfrm>
          <a:prstGeom prst="rect">
            <a:avLst/>
          </a:prstGeom>
        </p:spPr>
      </p:pic>
      <p:sp>
        <p:nvSpPr>
          <p:cNvPr id="3" name="TextBox 2">
            <a:extLst>
              <a:ext uri="{FF2B5EF4-FFF2-40B4-BE49-F238E27FC236}">
                <a16:creationId xmlns:a16="http://schemas.microsoft.com/office/drawing/2014/main" id="{AAFE249D-A29D-524B-D241-80D6573BC11B}"/>
              </a:ext>
            </a:extLst>
          </p:cNvPr>
          <p:cNvSpPr txBox="1"/>
          <p:nvPr/>
        </p:nvSpPr>
        <p:spPr>
          <a:xfrm>
            <a:off x="363231" y="4494374"/>
            <a:ext cx="1358064" cy="369332"/>
          </a:xfrm>
          <a:prstGeom prst="rect">
            <a:avLst/>
          </a:prstGeom>
          <a:noFill/>
        </p:spPr>
        <p:txBody>
          <a:bodyPr wrap="none" rtlCol="0">
            <a:spAutoFit/>
          </a:bodyPr>
          <a:lstStyle/>
          <a:p>
            <a:r>
              <a:rPr lang="en-CA" altLang="zh-CN" b="1" dirty="0"/>
              <a:t>Label : [0, 1]</a:t>
            </a:r>
            <a:endParaRPr lang="zh-CN" altLang="en-US" b="1" dirty="0"/>
          </a:p>
        </p:txBody>
      </p:sp>
      <p:sp>
        <p:nvSpPr>
          <p:cNvPr id="5" name="TextBox 4">
            <a:extLst>
              <a:ext uri="{FF2B5EF4-FFF2-40B4-BE49-F238E27FC236}">
                <a16:creationId xmlns:a16="http://schemas.microsoft.com/office/drawing/2014/main" id="{B642B10D-384A-1233-41A1-EDCFBD9FCE65}"/>
              </a:ext>
            </a:extLst>
          </p:cNvPr>
          <p:cNvSpPr txBox="1"/>
          <p:nvPr/>
        </p:nvSpPr>
        <p:spPr>
          <a:xfrm>
            <a:off x="11453488" y="3290910"/>
            <a:ext cx="301686" cy="1477328"/>
          </a:xfrm>
          <a:prstGeom prst="rect">
            <a:avLst/>
          </a:prstGeom>
          <a:noFill/>
        </p:spPr>
        <p:txBody>
          <a:bodyPr wrap="none" rtlCol="0">
            <a:spAutoFit/>
          </a:bodyPr>
          <a:lstStyle/>
          <a:p>
            <a:r>
              <a:rPr lang="en-CA" altLang="zh-CN" b="1" dirty="0"/>
              <a:t>0</a:t>
            </a:r>
          </a:p>
          <a:p>
            <a:endParaRPr lang="en-CA" altLang="zh-CN" b="1" dirty="0"/>
          </a:p>
          <a:p>
            <a:endParaRPr lang="en-CA" altLang="zh-CN" b="1" dirty="0"/>
          </a:p>
          <a:p>
            <a:endParaRPr lang="en-CA" altLang="zh-CN" b="1" dirty="0"/>
          </a:p>
          <a:p>
            <a:r>
              <a:rPr lang="en-CA" altLang="zh-CN" b="1" dirty="0"/>
              <a:t>1</a:t>
            </a:r>
            <a:endParaRPr lang="zh-CN" altLang="en-US" b="1" dirty="0"/>
          </a:p>
        </p:txBody>
      </p:sp>
      <p:sp>
        <p:nvSpPr>
          <p:cNvPr id="6" name="TextBox 5">
            <a:extLst>
              <a:ext uri="{FF2B5EF4-FFF2-40B4-BE49-F238E27FC236}">
                <a16:creationId xmlns:a16="http://schemas.microsoft.com/office/drawing/2014/main" id="{552057B9-3AC7-C8E4-AC31-DA40B06DB6E7}"/>
              </a:ext>
            </a:extLst>
          </p:cNvPr>
          <p:cNvSpPr txBox="1"/>
          <p:nvPr/>
        </p:nvSpPr>
        <p:spPr>
          <a:xfrm>
            <a:off x="434971" y="5059800"/>
            <a:ext cx="1638525" cy="276999"/>
          </a:xfrm>
          <a:prstGeom prst="rect">
            <a:avLst/>
          </a:prstGeom>
          <a:noFill/>
        </p:spPr>
        <p:txBody>
          <a:bodyPr wrap="none" rtlCol="0">
            <a:spAutoFit/>
          </a:bodyPr>
          <a:lstStyle/>
          <a:p>
            <a:r>
              <a:rPr lang="en-CA" altLang="zh-CN" sz="1200" b="1" dirty="0"/>
              <a:t>Class1: dog, Class2: cat</a:t>
            </a:r>
            <a:endParaRPr lang="zh-CN" altLang="en-US" sz="1200" b="1" dirty="0"/>
          </a:p>
        </p:txBody>
      </p:sp>
      <p:cxnSp>
        <p:nvCxnSpPr>
          <p:cNvPr id="13" name="Straight Arrow Connector 12">
            <a:extLst>
              <a:ext uri="{FF2B5EF4-FFF2-40B4-BE49-F238E27FC236}">
                <a16:creationId xmlns:a16="http://schemas.microsoft.com/office/drawing/2014/main" id="{072FF0B0-84E0-2609-215B-894C0DF8CA80}"/>
              </a:ext>
            </a:extLst>
          </p:cNvPr>
          <p:cNvCxnSpPr>
            <a:cxnSpLocks/>
          </p:cNvCxnSpPr>
          <p:nvPr/>
        </p:nvCxnSpPr>
        <p:spPr>
          <a:xfrm flipV="1">
            <a:off x="1030388" y="4839721"/>
            <a:ext cx="211970" cy="243829"/>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9615752C-D468-46E0-BB09-798D6CF0F220}"/>
              </a:ext>
            </a:extLst>
          </p:cNvPr>
          <p:cNvCxnSpPr>
            <a:cxnSpLocks/>
          </p:cNvCxnSpPr>
          <p:nvPr/>
        </p:nvCxnSpPr>
        <p:spPr>
          <a:xfrm flipH="1" flipV="1">
            <a:off x="1496291" y="4851831"/>
            <a:ext cx="190005" cy="2308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8" name="Picture 17" descr="Shape&#10;&#10;Description automatically generated with medium confidence">
            <a:extLst>
              <a:ext uri="{FF2B5EF4-FFF2-40B4-BE49-F238E27FC236}">
                <a16:creationId xmlns:a16="http://schemas.microsoft.com/office/drawing/2014/main" id="{75DCB4B7-F8C3-0A7A-F6BB-F1B314A16E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65135141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BC1D-E085-4BCC-20F0-19B01599446C}"/>
              </a:ext>
            </a:extLst>
          </p:cNvPr>
          <p:cNvSpPr>
            <a:spLocks noGrp="1"/>
          </p:cNvSpPr>
          <p:nvPr>
            <p:ph type="title"/>
          </p:nvPr>
        </p:nvSpPr>
        <p:spPr/>
        <p:txBody>
          <a:bodyPr/>
          <a:lstStyle/>
          <a:p>
            <a:r>
              <a:rPr lang="en-CA" altLang="zh-CN" dirty="0"/>
              <a:t>Convolutional Neural Network (CNN)</a:t>
            </a:r>
            <a:endParaRPr lang="zh-CN" altLang="en-US" dirty="0"/>
          </a:p>
        </p:txBody>
      </p:sp>
      <p:sp>
        <p:nvSpPr>
          <p:cNvPr id="4" name="Slide Number Placeholder 3">
            <a:extLst>
              <a:ext uri="{FF2B5EF4-FFF2-40B4-BE49-F238E27FC236}">
                <a16:creationId xmlns:a16="http://schemas.microsoft.com/office/drawing/2014/main" id="{3F59A5C6-F080-05A2-9E81-BED6101386A4}"/>
              </a:ext>
            </a:extLst>
          </p:cNvPr>
          <p:cNvSpPr>
            <a:spLocks noGrp="1"/>
          </p:cNvSpPr>
          <p:nvPr>
            <p:ph type="sldNum" sz="quarter" idx="12"/>
          </p:nvPr>
        </p:nvSpPr>
        <p:spPr/>
        <p:txBody>
          <a:bodyPr/>
          <a:lstStyle/>
          <a:p>
            <a:fld id="{998FC6E2-3800-4EB0-A18D-3856D6660061}" type="slidenum">
              <a:rPr lang="en-US" smtClean="0"/>
              <a:t>24</a:t>
            </a:fld>
            <a:endParaRPr lang="en-US"/>
          </a:p>
        </p:txBody>
      </p:sp>
      <p:pic>
        <p:nvPicPr>
          <p:cNvPr id="2050" name="Picture 2" descr="c">
            <a:extLst>
              <a:ext uri="{FF2B5EF4-FFF2-40B4-BE49-F238E27FC236}">
                <a16:creationId xmlns:a16="http://schemas.microsoft.com/office/drawing/2014/main" id="{358F00C3-92B1-5184-72F7-35731512F2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173184" y="2233367"/>
            <a:ext cx="9180616" cy="3592415"/>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F0CA1D-186E-89C8-AC20-A586A24B3898}"/>
              </a:ext>
            </a:extLst>
          </p:cNvPr>
          <p:cNvSpPr txBox="1"/>
          <p:nvPr/>
        </p:nvSpPr>
        <p:spPr>
          <a:xfrm>
            <a:off x="-1978" y="6590670"/>
            <a:ext cx="5440877" cy="267330"/>
          </a:xfrm>
          <a:prstGeom prst="rect">
            <a:avLst/>
          </a:prstGeom>
          <a:noFill/>
        </p:spPr>
        <p:txBody>
          <a:bodyPr wrap="square">
            <a:spAutoFit/>
          </a:bodyPr>
          <a:lstStyle/>
          <a:p>
            <a:r>
              <a:rPr lang="zh-CN" altLang="en-US" sz="1100" dirty="0"/>
              <a:t>https://medium.com/swlh/building-a-simple-convolution-layer-from-scratch-317f82dc3805</a:t>
            </a:r>
          </a:p>
        </p:txBody>
      </p:sp>
      <p:pic>
        <p:nvPicPr>
          <p:cNvPr id="12" name="Picture 11" descr="A dog with its mouth open&#10;&#10;Description automatically generated with medium confidence">
            <a:extLst>
              <a:ext uri="{FF2B5EF4-FFF2-40B4-BE49-F238E27FC236}">
                <a16:creationId xmlns:a16="http://schemas.microsoft.com/office/drawing/2014/main" id="{CE430E14-EAE0-49C2-117D-369FD5510461}"/>
              </a:ext>
            </a:extLst>
          </p:cNvPr>
          <p:cNvPicPr>
            <a:picLocks noChangeAspect="1"/>
          </p:cNvPicPr>
          <p:nvPr/>
        </p:nvPicPr>
        <p:blipFill>
          <a:blip r:embed="rId4">
            <a:extLst>
              <a:ext uri="{28A0092B-C50C-407E-A947-70E740481C1C}">
                <a14:useLocalDpi xmlns:a14="http://schemas.microsoft.com/office/drawing/2010/main" val="0"/>
              </a:ext>
              <a:ext uri="{837473B0-CC2E-450A-ABE3-18F120FF3D39}">
                <a1611:picAttrSrcUrl xmlns:a1611="http://schemas.microsoft.com/office/drawing/2016/11/main" r:id="rId5"/>
              </a:ext>
            </a:extLst>
          </a:blip>
          <a:stretch>
            <a:fillRect/>
          </a:stretch>
        </p:blipFill>
        <p:spPr>
          <a:xfrm>
            <a:off x="416939" y="3110041"/>
            <a:ext cx="1087307" cy="1668769"/>
          </a:xfrm>
          <a:prstGeom prst="rect">
            <a:avLst/>
          </a:prstGeom>
        </p:spPr>
      </p:pic>
      <p:sp>
        <p:nvSpPr>
          <p:cNvPr id="5" name="TextBox 4">
            <a:extLst>
              <a:ext uri="{FF2B5EF4-FFF2-40B4-BE49-F238E27FC236}">
                <a16:creationId xmlns:a16="http://schemas.microsoft.com/office/drawing/2014/main" id="{DD7A8D9D-D548-F158-459F-62E17273DA34}"/>
              </a:ext>
            </a:extLst>
          </p:cNvPr>
          <p:cNvSpPr txBox="1"/>
          <p:nvPr/>
        </p:nvSpPr>
        <p:spPr>
          <a:xfrm>
            <a:off x="281560" y="4945637"/>
            <a:ext cx="1358064" cy="369332"/>
          </a:xfrm>
          <a:prstGeom prst="rect">
            <a:avLst/>
          </a:prstGeom>
          <a:noFill/>
        </p:spPr>
        <p:txBody>
          <a:bodyPr wrap="none" rtlCol="0">
            <a:spAutoFit/>
          </a:bodyPr>
          <a:lstStyle/>
          <a:p>
            <a:r>
              <a:rPr lang="en-CA" altLang="zh-CN" b="1" dirty="0"/>
              <a:t>Label : [1, 0]</a:t>
            </a:r>
            <a:endParaRPr lang="zh-CN" altLang="en-US" b="1" dirty="0"/>
          </a:p>
        </p:txBody>
      </p:sp>
      <p:sp>
        <p:nvSpPr>
          <p:cNvPr id="6" name="TextBox 5">
            <a:extLst>
              <a:ext uri="{FF2B5EF4-FFF2-40B4-BE49-F238E27FC236}">
                <a16:creationId xmlns:a16="http://schemas.microsoft.com/office/drawing/2014/main" id="{0CBD9D74-435F-4F49-303F-5529F6A32764}"/>
              </a:ext>
            </a:extLst>
          </p:cNvPr>
          <p:cNvSpPr txBox="1"/>
          <p:nvPr/>
        </p:nvSpPr>
        <p:spPr>
          <a:xfrm>
            <a:off x="11353800" y="3205761"/>
            <a:ext cx="301686" cy="1477328"/>
          </a:xfrm>
          <a:prstGeom prst="rect">
            <a:avLst/>
          </a:prstGeom>
          <a:noFill/>
        </p:spPr>
        <p:txBody>
          <a:bodyPr wrap="none" rtlCol="0">
            <a:spAutoFit/>
          </a:bodyPr>
          <a:lstStyle/>
          <a:p>
            <a:r>
              <a:rPr lang="en-CA" altLang="zh-CN" b="1" dirty="0"/>
              <a:t>1</a:t>
            </a:r>
          </a:p>
          <a:p>
            <a:endParaRPr lang="en-CA" altLang="zh-CN" b="1" dirty="0"/>
          </a:p>
          <a:p>
            <a:endParaRPr lang="en-CA" altLang="zh-CN" b="1" dirty="0"/>
          </a:p>
          <a:p>
            <a:endParaRPr lang="en-CA" altLang="zh-CN" b="1" dirty="0"/>
          </a:p>
          <a:p>
            <a:r>
              <a:rPr lang="en-CA" altLang="zh-CN" b="1" dirty="0"/>
              <a:t>0</a:t>
            </a:r>
            <a:endParaRPr lang="zh-CN" altLang="en-US" b="1" dirty="0"/>
          </a:p>
        </p:txBody>
      </p:sp>
      <p:pic>
        <p:nvPicPr>
          <p:cNvPr id="7" name="Picture 6" descr="Shape&#10;&#10;Description automatically generated with medium confidence">
            <a:extLst>
              <a:ext uri="{FF2B5EF4-FFF2-40B4-BE49-F238E27FC236}">
                <a16:creationId xmlns:a16="http://schemas.microsoft.com/office/drawing/2014/main" id="{BAD47542-9EC9-8109-F8DE-296DD603205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03442360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5DBC1D-E085-4BCC-20F0-19B01599446C}"/>
              </a:ext>
            </a:extLst>
          </p:cNvPr>
          <p:cNvSpPr>
            <a:spLocks noGrp="1"/>
          </p:cNvSpPr>
          <p:nvPr>
            <p:ph type="title"/>
          </p:nvPr>
        </p:nvSpPr>
        <p:spPr/>
        <p:txBody>
          <a:bodyPr/>
          <a:lstStyle/>
          <a:p>
            <a:r>
              <a:rPr lang="en-CA" altLang="zh-CN" dirty="0"/>
              <a:t>Convolutional Neural Network (CNN)</a:t>
            </a:r>
            <a:endParaRPr lang="zh-CN" altLang="en-US" dirty="0"/>
          </a:p>
        </p:txBody>
      </p:sp>
      <p:sp>
        <p:nvSpPr>
          <p:cNvPr id="4" name="Slide Number Placeholder 3">
            <a:extLst>
              <a:ext uri="{FF2B5EF4-FFF2-40B4-BE49-F238E27FC236}">
                <a16:creationId xmlns:a16="http://schemas.microsoft.com/office/drawing/2014/main" id="{3F59A5C6-F080-05A2-9E81-BED6101386A4}"/>
              </a:ext>
            </a:extLst>
          </p:cNvPr>
          <p:cNvSpPr>
            <a:spLocks noGrp="1"/>
          </p:cNvSpPr>
          <p:nvPr>
            <p:ph type="sldNum" sz="quarter" idx="12"/>
          </p:nvPr>
        </p:nvSpPr>
        <p:spPr/>
        <p:txBody>
          <a:bodyPr/>
          <a:lstStyle/>
          <a:p>
            <a:fld id="{998FC6E2-3800-4EB0-A18D-3856D6660061}" type="slidenum">
              <a:rPr lang="en-US" smtClean="0"/>
              <a:t>25</a:t>
            </a:fld>
            <a:endParaRPr lang="en-US"/>
          </a:p>
        </p:txBody>
      </p:sp>
      <p:pic>
        <p:nvPicPr>
          <p:cNvPr id="2050" name="Picture 2" descr="c">
            <a:extLst>
              <a:ext uri="{FF2B5EF4-FFF2-40B4-BE49-F238E27FC236}">
                <a16:creationId xmlns:a16="http://schemas.microsoft.com/office/drawing/2014/main" id="{358F00C3-92B1-5184-72F7-35731512F267}"/>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68186" y="2781064"/>
            <a:ext cx="7384968" cy="2889770"/>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F5F0CA1D-186E-89C8-AC20-A586A24B3898}"/>
              </a:ext>
            </a:extLst>
          </p:cNvPr>
          <p:cNvSpPr txBox="1"/>
          <p:nvPr/>
        </p:nvSpPr>
        <p:spPr>
          <a:xfrm>
            <a:off x="-1978" y="6590670"/>
            <a:ext cx="5440877" cy="267330"/>
          </a:xfrm>
          <a:prstGeom prst="rect">
            <a:avLst/>
          </a:prstGeom>
          <a:noFill/>
        </p:spPr>
        <p:txBody>
          <a:bodyPr wrap="square">
            <a:spAutoFit/>
          </a:bodyPr>
          <a:lstStyle/>
          <a:p>
            <a:r>
              <a:rPr lang="zh-CN" altLang="en-US" sz="1100" dirty="0"/>
              <a:t>https://medium.com/swlh/building-a-simple-convolution-layer-from-scratch-317f82dc3805</a:t>
            </a:r>
          </a:p>
        </p:txBody>
      </p:sp>
      <p:pic>
        <p:nvPicPr>
          <p:cNvPr id="4098" name="Picture 2" descr="Domestic cat">
            <a:extLst>
              <a:ext uri="{FF2B5EF4-FFF2-40B4-BE49-F238E27FC236}">
                <a16:creationId xmlns:a16="http://schemas.microsoft.com/office/drawing/2014/main" id="{83B90679-D1FF-7E2F-F428-3F9BF6C8D0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3944" y="3512933"/>
            <a:ext cx="1426029" cy="1426029"/>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DF691B34-26C7-E8A1-52B1-762C27CF6AF6}"/>
              </a:ext>
            </a:extLst>
          </p:cNvPr>
          <p:cNvSpPr txBox="1"/>
          <p:nvPr/>
        </p:nvSpPr>
        <p:spPr>
          <a:xfrm>
            <a:off x="9743994" y="3625784"/>
            <a:ext cx="476412" cy="1200329"/>
          </a:xfrm>
          <a:prstGeom prst="rect">
            <a:avLst/>
          </a:prstGeom>
          <a:noFill/>
        </p:spPr>
        <p:txBody>
          <a:bodyPr wrap="none" rtlCol="0">
            <a:spAutoFit/>
          </a:bodyPr>
          <a:lstStyle/>
          <a:p>
            <a:r>
              <a:rPr lang="en-CA" altLang="zh-CN" b="1" dirty="0"/>
              <a:t>0.2</a:t>
            </a:r>
          </a:p>
          <a:p>
            <a:endParaRPr lang="en-CA" altLang="zh-CN" b="1" dirty="0"/>
          </a:p>
          <a:p>
            <a:endParaRPr lang="en-CA" altLang="zh-CN" b="1" dirty="0"/>
          </a:p>
          <a:p>
            <a:r>
              <a:rPr lang="en-CA" altLang="zh-CN" b="1" dirty="0"/>
              <a:t>0.8</a:t>
            </a:r>
          </a:p>
        </p:txBody>
      </p:sp>
      <p:pic>
        <p:nvPicPr>
          <p:cNvPr id="14" name="Picture 13" descr="Shape&#10;&#10;Description automatically generated with medium confidence">
            <a:extLst>
              <a:ext uri="{FF2B5EF4-FFF2-40B4-BE49-F238E27FC236}">
                <a16:creationId xmlns:a16="http://schemas.microsoft.com/office/drawing/2014/main" id="{A0250827-A14C-4DF7-B739-F241B24F89C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33857481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Hands on a keyboard&#10;&#10;Description automatically generated with low confidence">
            <a:extLst>
              <a:ext uri="{FF2B5EF4-FFF2-40B4-BE49-F238E27FC236}">
                <a16:creationId xmlns:a16="http://schemas.microsoft.com/office/drawing/2014/main" id="{F6FB8154-FAA9-22C7-3F83-09AC484ED56B}"/>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884" b="13846"/>
          <a:stretch/>
        </p:blipFill>
        <p:spPr>
          <a:xfrm>
            <a:off x="20" y="10"/>
            <a:ext cx="12191979" cy="6857990"/>
          </a:xfrm>
          <a:prstGeom prst="rect">
            <a:avLst/>
          </a:prstGeom>
        </p:spPr>
      </p:pic>
      <p:sp>
        <p:nvSpPr>
          <p:cNvPr id="2" name="Title 1">
            <a:extLst>
              <a:ext uri="{FF2B5EF4-FFF2-40B4-BE49-F238E27FC236}">
                <a16:creationId xmlns:a16="http://schemas.microsoft.com/office/drawing/2014/main" id="{4CF134C0-F011-D246-915D-97678CE1BE5F}"/>
              </a:ext>
            </a:extLst>
          </p:cNvPr>
          <p:cNvSpPr>
            <a:spLocks noGrp="1"/>
          </p:cNvSpPr>
          <p:nvPr>
            <p:ph type="title"/>
          </p:nvPr>
        </p:nvSpPr>
        <p:spPr>
          <a:xfrm>
            <a:off x="841249" y="941832"/>
            <a:ext cx="10506456" cy="2057400"/>
          </a:xfrm>
        </p:spPr>
        <p:txBody>
          <a:bodyPr anchor="b">
            <a:normAutofit/>
          </a:bodyPr>
          <a:lstStyle/>
          <a:p>
            <a:r>
              <a:rPr lang="en-CA" altLang="zh-CN" sz="5000" dirty="0"/>
              <a:t>Hands-on exercise 4:</a:t>
            </a:r>
            <a:endParaRPr lang="zh-CN" altLang="en-US" sz="5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43971C-B618-23E4-3C68-7A70D6A3A875}"/>
              </a:ext>
            </a:extLst>
          </p:cNvPr>
          <p:cNvSpPr>
            <a:spLocks noGrp="1"/>
          </p:cNvSpPr>
          <p:nvPr>
            <p:ph idx="1"/>
          </p:nvPr>
        </p:nvSpPr>
        <p:spPr>
          <a:xfrm>
            <a:off x="841248" y="3502151"/>
            <a:ext cx="10506456" cy="3043989"/>
          </a:xfrm>
        </p:spPr>
        <p:txBody>
          <a:bodyPr>
            <a:normAutofit/>
          </a:bodyPr>
          <a:lstStyle/>
          <a:p>
            <a:pPr marL="0" indent="0">
              <a:buNone/>
            </a:pPr>
            <a:r>
              <a:rPr lang="en-CA" altLang="zh-CN" sz="2400" dirty="0"/>
              <a:t>Build convolution neural network and train it on </a:t>
            </a:r>
            <a:r>
              <a:rPr lang="en-CA" altLang="zh-CN" sz="2400" dirty="0" err="1"/>
              <a:t>mnist</a:t>
            </a:r>
            <a:r>
              <a:rPr lang="en-CA" altLang="zh-CN" sz="2400" dirty="0"/>
              <a:t> dataset (loading dataset using </a:t>
            </a:r>
            <a:r>
              <a:rPr lang="en-CA" sz="2400" dirty="0" err="1"/>
              <a:t>keras.datasets.mnist.load_data</a:t>
            </a:r>
            <a:r>
              <a:rPr lang="en-CA" sz="2400" dirty="0"/>
              <a:t>())</a:t>
            </a:r>
          </a:p>
          <a:p>
            <a:pPr marL="0" indent="0">
              <a:buNone/>
            </a:pPr>
            <a:r>
              <a:rPr lang="en-CA" sz="2400" dirty="0"/>
              <a:t>Details:</a:t>
            </a:r>
          </a:p>
          <a:p>
            <a:pPr marL="0" indent="0">
              <a:buNone/>
            </a:pPr>
            <a:r>
              <a:rPr lang="en-CA" sz="2400" dirty="0"/>
              <a:t>Two </a:t>
            </a:r>
            <a:r>
              <a:rPr lang="en-CA" sz="2400" dirty="0" err="1"/>
              <a:t>contolution</a:t>
            </a:r>
            <a:r>
              <a:rPr lang="en-CA" sz="2400" dirty="0"/>
              <a:t> layers, one with 32 filter, kernel size 3x3, another one with 64 filter, kernel size 3x3</a:t>
            </a:r>
          </a:p>
          <a:p>
            <a:pPr marL="0" indent="0">
              <a:buNone/>
            </a:pPr>
            <a:r>
              <a:rPr lang="en-CA" sz="2400" dirty="0"/>
              <a:t>One </a:t>
            </a:r>
            <a:r>
              <a:rPr lang="en-CA" sz="2400" dirty="0" err="1"/>
              <a:t>maxpolling</a:t>
            </a:r>
            <a:r>
              <a:rPr lang="en-CA" sz="2400" dirty="0"/>
              <a:t> layer</a:t>
            </a:r>
          </a:p>
          <a:p>
            <a:pPr marL="0" indent="0">
              <a:buNone/>
            </a:pPr>
            <a:endParaRPr lang="en-CA" altLang="zh-CN" sz="2400" dirty="0"/>
          </a:p>
        </p:txBody>
      </p:sp>
      <p:sp>
        <p:nvSpPr>
          <p:cNvPr id="4" name="Slide Number Placeholder 3">
            <a:extLst>
              <a:ext uri="{FF2B5EF4-FFF2-40B4-BE49-F238E27FC236}">
                <a16:creationId xmlns:a16="http://schemas.microsoft.com/office/drawing/2014/main" id="{B2C761E4-106F-7433-3393-FD0802B9815C}"/>
              </a:ext>
            </a:extLst>
          </p:cNvPr>
          <p:cNvSpPr>
            <a:spLocks noGrp="1"/>
          </p:cNvSpPr>
          <p:nvPr>
            <p:ph type="sldNum" sz="quarter" idx="12"/>
          </p:nvPr>
        </p:nvSpPr>
        <p:spPr>
          <a:xfrm>
            <a:off x="8860536" y="6356350"/>
            <a:ext cx="2487168"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98FC6E2-3800-4EB0-A18D-3856D666006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26</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887997997"/>
      </p:ext>
    </p:extLst>
  </p:cSld>
  <p:clrMapOvr>
    <a:overrideClrMapping bg1="dk1" tx1="lt1" bg2="dk2" tx2="lt2" accent1="accent1" accent2="accent2" accent3="accent3" accent4="accent4" accent5="accent5" accent6="accent6" hlink="hlink" folHlink="folHlink"/>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80681"/>
            <a:ext cx="12192000" cy="2777318"/>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1255060" y="5279511"/>
            <a:ext cx="9681882" cy="739880"/>
          </a:xfrm>
        </p:spPr>
        <p:txBody>
          <a:bodyPr vert="horz" lIns="91440" tIns="45720" rIns="91440" bIns="45720" rtlCol="0" anchor="b">
            <a:normAutofit/>
          </a:bodyPr>
          <a:lstStyle/>
          <a:p>
            <a:pPr algn="ctr"/>
            <a:r>
              <a:rPr lang="en-US" sz="3600">
                <a:solidFill>
                  <a:schemeClr val="tx1">
                    <a:lumMod val="85000"/>
                    <a:lumOff val="15000"/>
                  </a:schemeClr>
                </a:solidFill>
              </a:rPr>
              <a:t>Coffee break</a:t>
            </a:r>
          </a:p>
        </p:txBody>
      </p:sp>
      <p:pic>
        <p:nvPicPr>
          <p:cNvPr id="5" name="Picture 4" descr="Hot drink on table">
            <a:extLst>
              <a:ext uri="{FF2B5EF4-FFF2-40B4-BE49-F238E27FC236}">
                <a16:creationId xmlns:a16="http://schemas.microsoft.com/office/drawing/2014/main" id="{577F05AA-CDF5-A33C-06BB-58367BB86504}"/>
              </a:ext>
            </a:extLst>
          </p:cNvPr>
          <p:cNvPicPr>
            <a:picLocks noChangeAspect="1"/>
          </p:cNvPicPr>
          <p:nvPr/>
        </p:nvPicPr>
        <p:blipFill rotWithShape="1">
          <a:blip r:embed="rId2"/>
          <a:srcRect t="37296"/>
          <a:stretch/>
        </p:blipFill>
        <p:spPr>
          <a:xfrm>
            <a:off x="20" y="10"/>
            <a:ext cx="12191979" cy="5886523"/>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p:spPr>
      </p:pic>
      <p:sp>
        <p:nvSpPr>
          <p:cNvPr id="3" name="Slide Number Placeholder 2">
            <a:extLst>
              <a:ext uri="{FF2B5EF4-FFF2-40B4-BE49-F238E27FC236}">
                <a16:creationId xmlns:a16="http://schemas.microsoft.com/office/drawing/2014/main" id="{578D6FA4-5304-77E8-4EAA-9FAF482E060C}"/>
              </a:ext>
            </a:extLst>
          </p:cNvPr>
          <p:cNvSpPr>
            <a:spLocks noGrp="1"/>
          </p:cNvSpPr>
          <p:nvPr>
            <p:ph type="sldNum" sz="quarter" idx="12"/>
          </p:nvPr>
        </p:nvSpPr>
        <p:spPr/>
        <p:txBody>
          <a:bodyPr/>
          <a:lstStyle/>
          <a:p>
            <a:fld id="{998FC6E2-3800-4EB0-A18D-3856D6660061}" type="slidenum">
              <a:rPr lang="en-US" smtClean="0"/>
              <a:t>27</a:t>
            </a:fld>
            <a:endParaRPr lang="en-US"/>
          </a:p>
        </p:txBody>
      </p:sp>
    </p:spTree>
    <p:extLst>
      <p:ext uri="{BB962C8B-B14F-4D97-AF65-F5344CB8AC3E}">
        <p14:creationId xmlns:p14="http://schemas.microsoft.com/office/powerpoint/2010/main" val="361841144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43289-F56D-E802-6D62-FBE257FEA6B2}"/>
              </a:ext>
            </a:extLst>
          </p:cNvPr>
          <p:cNvSpPr>
            <a:spLocks noGrp="1"/>
          </p:cNvSpPr>
          <p:nvPr>
            <p:ph type="title"/>
          </p:nvPr>
        </p:nvSpPr>
        <p:spPr/>
        <p:txBody>
          <a:bodyPr/>
          <a:lstStyle/>
          <a:p>
            <a:r>
              <a:rPr lang="en-US" dirty="0"/>
              <a:t>What is transfer learning and why?</a:t>
            </a:r>
          </a:p>
        </p:txBody>
      </p:sp>
      <p:pic>
        <p:nvPicPr>
          <p:cNvPr id="1026" name="Picture 2" descr="Minimal Grand Piano SVG DXF PNG Logo Vector image 1">
            <a:extLst>
              <a:ext uri="{FF2B5EF4-FFF2-40B4-BE49-F238E27FC236}">
                <a16:creationId xmlns:a16="http://schemas.microsoft.com/office/drawing/2014/main" id="{DCD66B6C-4DDD-720F-AE60-61A8DED2422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85" t="19581" r="22984" b="20626"/>
          <a:stretch/>
        </p:blipFill>
        <p:spPr bwMode="auto">
          <a:xfrm>
            <a:off x="2576787" y="2370423"/>
            <a:ext cx="1334764" cy="147166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B731076-62AF-2B54-85EE-C62F974CFC60}"/>
              </a:ext>
            </a:extLst>
          </p:cNvPr>
          <p:cNvSpPr>
            <a:spLocks noGrp="1"/>
          </p:cNvSpPr>
          <p:nvPr>
            <p:ph idx="1"/>
          </p:nvPr>
        </p:nvSpPr>
        <p:spPr>
          <a:xfrm>
            <a:off x="1809583" y="1467290"/>
            <a:ext cx="8406580" cy="4560181"/>
          </a:xfrm>
        </p:spPr>
        <p:txBody>
          <a:bodyPr>
            <a:normAutofit/>
          </a:bodyPr>
          <a:lstStyle/>
          <a:p>
            <a:r>
              <a:rPr lang="en-US" sz="2400" dirty="0"/>
              <a:t>Everyone does transfer learning since very little</a:t>
            </a:r>
          </a:p>
        </p:txBody>
      </p:sp>
      <p:pic>
        <p:nvPicPr>
          <p:cNvPr id="1028" name="Picture 4" descr="Violin SVG / SVG Cut File / Car Decal SVG / Instant Download / image 1">
            <a:extLst>
              <a:ext uri="{FF2B5EF4-FFF2-40B4-BE49-F238E27FC236}">
                <a16:creationId xmlns:a16="http://schemas.microsoft.com/office/drawing/2014/main" id="{DB0662ED-EBE7-7B02-8454-0259545031F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365" t="13525" r="22569" b="16653"/>
          <a:stretch/>
        </p:blipFill>
        <p:spPr bwMode="auto">
          <a:xfrm>
            <a:off x="5577075" y="2096911"/>
            <a:ext cx="1084063" cy="1745175"/>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ack White Electric Guitar SVG Clipart">
            <a:extLst>
              <a:ext uri="{FF2B5EF4-FFF2-40B4-BE49-F238E27FC236}">
                <a16:creationId xmlns:a16="http://schemas.microsoft.com/office/drawing/2014/main" id="{2144D5BA-B3D3-C47B-4E23-7F888F6BCDD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525" t="21558" r="34580" b="8621"/>
          <a:stretch/>
        </p:blipFill>
        <p:spPr bwMode="auto">
          <a:xfrm>
            <a:off x="7335255" y="2096911"/>
            <a:ext cx="747224" cy="1745175"/>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DCD22D1-05EE-EF7E-2CFC-09C962FB1937}"/>
              </a:ext>
            </a:extLst>
          </p:cNvPr>
          <p:cNvCxnSpPr/>
          <p:nvPr/>
        </p:nvCxnSpPr>
        <p:spPr>
          <a:xfrm>
            <a:off x="4407982" y="3140520"/>
            <a:ext cx="7041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32" name="Picture 8" descr="R (programming language) - Wikipedia">
            <a:extLst>
              <a:ext uri="{FF2B5EF4-FFF2-40B4-BE49-F238E27FC236}">
                <a16:creationId xmlns:a16="http://schemas.microsoft.com/office/drawing/2014/main" id="{0E628DB1-4ACF-9AB4-FEF3-C440096229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468873" y="4394828"/>
            <a:ext cx="1334764" cy="103640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amp; Django Development - LogiCore Tech - Professional Services">
            <a:extLst>
              <a:ext uri="{FF2B5EF4-FFF2-40B4-BE49-F238E27FC236}">
                <a16:creationId xmlns:a16="http://schemas.microsoft.com/office/drawing/2014/main" id="{37CA5A98-6C80-082C-D5F3-B7D65D4DDE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955" r="21470"/>
          <a:stretch/>
        </p:blipFill>
        <p:spPr bwMode="auto">
          <a:xfrm>
            <a:off x="5684991" y="4275681"/>
            <a:ext cx="1208691" cy="1155553"/>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orking with Java Variables | Developer.com">
            <a:extLst>
              <a:ext uri="{FF2B5EF4-FFF2-40B4-BE49-F238E27FC236}">
                <a16:creationId xmlns:a16="http://schemas.microsoft.com/office/drawing/2014/main" id="{3C23F3DA-C133-4CB6-7E29-CCF19ED7E3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934" r="26156"/>
          <a:stretch/>
        </p:blipFill>
        <p:spPr bwMode="auto">
          <a:xfrm>
            <a:off x="7146069" y="3909009"/>
            <a:ext cx="1084063" cy="1606307"/>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ECCAF7C7-C07D-D595-76DF-48F9B211CCB6}"/>
              </a:ext>
            </a:extLst>
          </p:cNvPr>
          <p:cNvCxnSpPr/>
          <p:nvPr/>
        </p:nvCxnSpPr>
        <p:spPr>
          <a:xfrm>
            <a:off x="4218796" y="4913031"/>
            <a:ext cx="70419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 name="Slide Number Placeholder 3">
            <a:extLst>
              <a:ext uri="{FF2B5EF4-FFF2-40B4-BE49-F238E27FC236}">
                <a16:creationId xmlns:a16="http://schemas.microsoft.com/office/drawing/2014/main" id="{D620363A-3627-C2B1-3D1F-5EF5E176492E}"/>
              </a:ext>
            </a:extLst>
          </p:cNvPr>
          <p:cNvSpPr>
            <a:spLocks noGrp="1"/>
          </p:cNvSpPr>
          <p:nvPr>
            <p:ph type="sldNum" sz="quarter" idx="12"/>
          </p:nvPr>
        </p:nvSpPr>
        <p:spPr/>
        <p:txBody>
          <a:bodyPr/>
          <a:lstStyle/>
          <a:p>
            <a:fld id="{B82CCC60-E8CD-4174-8B1A-7DF615B22EEF}" type="slidenum">
              <a:rPr lang="en-US" smtClean="0"/>
              <a:pPr/>
              <a:t>28</a:t>
            </a:fld>
            <a:endParaRPr lang="en-US"/>
          </a:p>
        </p:txBody>
      </p:sp>
      <p:pic>
        <p:nvPicPr>
          <p:cNvPr id="3" name="Picture 2" descr="Shape&#10;&#10;Description automatically generated with medium confidence">
            <a:extLst>
              <a:ext uri="{FF2B5EF4-FFF2-40B4-BE49-F238E27FC236}">
                <a16:creationId xmlns:a16="http://schemas.microsoft.com/office/drawing/2014/main" id="{6DD9F3D5-B4E7-18C6-52BF-BC76646E195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66364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 calcmode="lin" valueType="num">
                                      <p:cBhvr additive="base">
                                        <p:cTn id="7" dur="500" fill="hold"/>
                                        <p:tgtEl>
                                          <p:spTgt spid="1032"/>
                                        </p:tgtEl>
                                        <p:attrNameLst>
                                          <p:attrName>ppt_x</p:attrName>
                                        </p:attrNameLst>
                                      </p:cBhvr>
                                      <p:tavLst>
                                        <p:tav tm="0">
                                          <p:val>
                                            <p:strVal val="#ppt_x"/>
                                          </p:val>
                                        </p:tav>
                                        <p:tav tm="100000">
                                          <p:val>
                                            <p:strVal val="#ppt_x"/>
                                          </p:val>
                                        </p:tav>
                                      </p:tavLst>
                                    </p:anim>
                                    <p:anim calcmode="lin" valueType="num">
                                      <p:cBhvr additive="base">
                                        <p:cTn id="8" dur="500" fill="hold"/>
                                        <p:tgtEl>
                                          <p:spTgt spid="10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anim calcmode="lin" valueType="num">
                                      <p:cBhvr additive="base">
                                        <p:cTn id="11" dur="500" fill="hold"/>
                                        <p:tgtEl>
                                          <p:spTgt spid="1034"/>
                                        </p:tgtEl>
                                        <p:attrNameLst>
                                          <p:attrName>ppt_x</p:attrName>
                                        </p:attrNameLst>
                                      </p:cBhvr>
                                      <p:tavLst>
                                        <p:tav tm="0">
                                          <p:val>
                                            <p:strVal val="#ppt_x"/>
                                          </p:val>
                                        </p:tav>
                                        <p:tav tm="100000">
                                          <p:val>
                                            <p:strVal val="#ppt_x"/>
                                          </p:val>
                                        </p:tav>
                                      </p:tavLst>
                                    </p:anim>
                                    <p:anim calcmode="lin" valueType="num">
                                      <p:cBhvr additive="base">
                                        <p:cTn id="12" dur="500" fill="hold"/>
                                        <p:tgtEl>
                                          <p:spTgt spid="10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36"/>
                                        </p:tgtEl>
                                        <p:attrNameLst>
                                          <p:attrName>style.visibility</p:attrName>
                                        </p:attrNameLst>
                                      </p:cBhvr>
                                      <p:to>
                                        <p:strVal val="visible"/>
                                      </p:to>
                                    </p:set>
                                    <p:anim calcmode="lin" valueType="num">
                                      <p:cBhvr additive="base">
                                        <p:cTn id="19" dur="500" fill="hold"/>
                                        <p:tgtEl>
                                          <p:spTgt spid="1036"/>
                                        </p:tgtEl>
                                        <p:attrNameLst>
                                          <p:attrName>ppt_x</p:attrName>
                                        </p:attrNameLst>
                                      </p:cBhvr>
                                      <p:tavLst>
                                        <p:tav tm="0">
                                          <p:val>
                                            <p:strVal val="#ppt_x"/>
                                          </p:val>
                                        </p:tav>
                                        <p:tav tm="100000">
                                          <p:val>
                                            <p:strVal val="#ppt_x"/>
                                          </p:val>
                                        </p:tav>
                                      </p:tavLst>
                                    </p:anim>
                                    <p:anim calcmode="lin" valueType="num">
                                      <p:cBhvr additive="base">
                                        <p:cTn id="20"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96AB4-1E1F-C3CC-501F-D31B618A654D}"/>
              </a:ext>
            </a:extLst>
          </p:cNvPr>
          <p:cNvSpPr>
            <a:spLocks noGrp="1"/>
          </p:cNvSpPr>
          <p:nvPr>
            <p:ph type="title"/>
          </p:nvPr>
        </p:nvSpPr>
        <p:spPr/>
        <p:txBody>
          <a:bodyPr>
            <a:normAutofit/>
          </a:bodyPr>
          <a:lstStyle/>
          <a:p>
            <a:r>
              <a:rPr lang="en-US" dirty="0"/>
              <a:t>What is transfer learning and why?</a:t>
            </a:r>
          </a:p>
        </p:txBody>
      </p:sp>
      <p:sp>
        <p:nvSpPr>
          <p:cNvPr id="3" name="Content Placeholder 2">
            <a:extLst>
              <a:ext uri="{FF2B5EF4-FFF2-40B4-BE49-F238E27FC236}">
                <a16:creationId xmlns:a16="http://schemas.microsoft.com/office/drawing/2014/main" id="{4CB0B0CB-7B72-3497-945A-B7E262E7DB20}"/>
              </a:ext>
            </a:extLst>
          </p:cNvPr>
          <p:cNvSpPr>
            <a:spLocks noGrp="1"/>
          </p:cNvSpPr>
          <p:nvPr>
            <p:ph idx="1"/>
          </p:nvPr>
        </p:nvSpPr>
        <p:spPr>
          <a:xfrm>
            <a:off x="838200" y="1809574"/>
            <a:ext cx="10729651" cy="4318094"/>
          </a:xfrm>
        </p:spPr>
        <p:txBody>
          <a:bodyPr>
            <a:noAutofit/>
          </a:bodyPr>
          <a:lstStyle/>
          <a:p>
            <a:pPr marL="0" indent="0">
              <a:buNone/>
            </a:pPr>
            <a:r>
              <a:rPr lang="en-CA" sz="2400" dirty="0"/>
              <a:t>Transfer learning, used in machine learning, is the reuse of a pre-trained model on a new problem. In transfer learning, a machine exploits the knowledge gained from a previous task to improve generalization about another. For example, in training a classifier to predict whether an image contains food, you could use the knowledge it gained during training to recognize drinks.</a:t>
            </a:r>
          </a:p>
          <a:p>
            <a:pPr marL="0" indent="0">
              <a:buNone/>
            </a:pPr>
            <a:endParaRPr lang="en-CA" sz="2400" dirty="0"/>
          </a:p>
          <a:p>
            <a:pPr marL="0" indent="0">
              <a:buNone/>
            </a:pPr>
            <a:r>
              <a:rPr lang="en-CA" sz="2400" dirty="0"/>
              <a:t>Advantages: </a:t>
            </a:r>
          </a:p>
          <a:p>
            <a:pPr marL="0" indent="0">
              <a:buNone/>
            </a:pPr>
            <a:r>
              <a:rPr lang="en-CA" sz="2400" dirty="0"/>
              <a:t>1) save training time </a:t>
            </a:r>
          </a:p>
          <a:p>
            <a:pPr marL="0" indent="0">
              <a:buNone/>
            </a:pPr>
            <a:r>
              <a:rPr lang="en-CA" sz="2400" dirty="0"/>
              <a:t>2) not data hungry and you do not need a lot of data</a:t>
            </a:r>
          </a:p>
          <a:p>
            <a:pPr marL="0" indent="0">
              <a:buNone/>
            </a:pPr>
            <a:r>
              <a:rPr lang="en-CA" sz="2400" dirty="0"/>
              <a:t>3) neural network works better in most cases </a:t>
            </a:r>
            <a:endParaRPr lang="en-CA" sz="2000" dirty="0"/>
          </a:p>
        </p:txBody>
      </p:sp>
      <p:sp>
        <p:nvSpPr>
          <p:cNvPr id="5" name="TextBox 4">
            <a:extLst>
              <a:ext uri="{FF2B5EF4-FFF2-40B4-BE49-F238E27FC236}">
                <a16:creationId xmlns:a16="http://schemas.microsoft.com/office/drawing/2014/main" id="{7B237443-0DC1-2B98-0C83-F9315C8D643F}"/>
              </a:ext>
            </a:extLst>
          </p:cNvPr>
          <p:cNvSpPr txBox="1"/>
          <p:nvPr/>
        </p:nvSpPr>
        <p:spPr>
          <a:xfrm>
            <a:off x="7898148" y="6570742"/>
            <a:ext cx="4352474" cy="256545"/>
          </a:xfrm>
          <a:prstGeom prst="rect">
            <a:avLst/>
          </a:prstGeom>
          <a:noFill/>
        </p:spPr>
        <p:txBody>
          <a:bodyPr wrap="none" rtlCol="0">
            <a:spAutoFit/>
          </a:bodyPr>
          <a:lstStyle/>
          <a:p>
            <a:r>
              <a:rPr lang="en-US" sz="1067" dirty="0"/>
              <a:t>Image source: Pan &amp; Yang, IEEE Trans Knowledge &amp; Data Engineering 2009 </a:t>
            </a:r>
          </a:p>
        </p:txBody>
      </p:sp>
      <p:sp>
        <p:nvSpPr>
          <p:cNvPr id="7" name="Slide Number Placeholder 6">
            <a:extLst>
              <a:ext uri="{FF2B5EF4-FFF2-40B4-BE49-F238E27FC236}">
                <a16:creationId xmlns:a16="http://schemas.microsoft.com/office/drawing/2014/main" id="{8A07DB79-E322-FCBB-A80E-15AE25111C9A}"/>
              </a:ext>
            </a:extLst>
          </p:cNvPr>
          <p:cNvSpPr>
            <a:spLocks noGrp="1"/>
          </p:cNvSpPr>
          <p:nvPr>
            <p:ph type="sldNum" sz="quarter" idx="12"/>
          </p:nvPr>
        </p:nvSpPr>
        <p:spPr/>
        <p:txBody>
          <a:bodyPr/>
          <a:lstStyle/>
          <a:p>
            <a:fld id="{B82CCC60-E8CD-4174-8B1A-7DF615B22EEF}" type="slidenum">
              <a:rPr lang="en-US" smtClean="0"/>
              <a:pPr/>
              <a:t>29</a:t>
            </a:fld>
            <a:endParaRPr lang="en-US"/>
          </a:p>
        </p:txBody>
      </p:sp>
      <p:sp>
        <p:nvSpPr>
          <p:cNvPr id="6" name="TextBox 5">
            <a:extLst>
              <a:ext uri="{FF2B5EF4-FFF2-40B4-BE49-F238E27FC236}">
                <a16:creationId xmlns:a16="http://schemas.microsoft.com/office/drawing/2014/main" id="{346B1249-4F52-96C4-6AC6-592DC9093749}"/>
              </a:ext>
            </a:extLst>
          </p:cNvPr>
          <p:cNvSpPr txBox="1"/>
          <p:nvPr/>
        </p:nvSpPr>
        <p:spPr>
          <a:xfrm>
            <a:off x="0" y="6596390"/>
            <a:ext cx="5545777" cy="261610"/>
          </a:xfrm>
          <a:prstGeom prst="rect">
            <a:avLst/>
          </a:prstGeom>
          <a:noFill/>
        </p:spPr>
        <p:txBody>
          <a:bodyPr wrap="square">
            <a:spAutoFit/>
          </a:bodyPr>
          <a:lstStyle/>
          <a:p>
            <a:r>
              <a:rPr lang="zh-CN" altLang="en-US" sz="1100" dirty="0"/>
              <a:t>https://medium.com/analytics-vidhya/transfer-learning-is-it-important-to-know-934eeb3c0ea</a:t>
            </a:r>
          </a:p>
        </p:txBody>
      </p:sp>
      <p:pic>
        <p:nvPicPr>
          <p:cNvPr id="8" name="Picture 7" descr="Shape&#10;&#10;Description automatically generated with medium confidence">
            <a:extLst>
              <a:ext uri="{FF2B5EF4-FFF2-40B4-BE49-F238E27FC236}">
                <a16:creationId xmlns:a16="http://schemas.microsoft.com/office/drawing/2014/main" id="{0C103826-9095-F466-AD0B-F1580EDD32C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84588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2" end="2"/>
                                            </p:txEl>
                                          </p:spTgt>
                                        </p:tgtEl>
                                        <p:attrNameLst>
                                          <p:attrName>style.visibility</p:attrName>
                                        </p:attrNameLst>
                                      </p:cBhvr>
                                      <p:to>
                                        <p:strVal val="visible"/>
                                      </p:to>
                                    </p:set>
                                    <p:anim calcmode="lin" valueType="num">
                                      <p:cBhvr additive="base">
                                        <p:cTn id="13"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 calcmode="lin" valueType="num">
                                      <p:cBhvr additive="base">
                                        <p:cTn id="25"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5" end="5"/>
                                            </p:txEl>
                                          </p:spTgt>
                                        </p:tgtEl>
                                        <p:attrNameLst>
                                          <p:attrName>style.visibility</p:attrName>
                                        </p:attrNameLst>
                                      </p:cBhvr>
                                      <p:to>
                                        <p:strVal val="visible"/>
                                      </p:to>
                                    </p:set>
                                    <p:anim calcmode="lin" valueType="num">
                                      <p:cBhvr additive="base">
                                        <p:cTn id="31"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Forward selection and Backward Elimination</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US" sz="1900" dirty="0">
                <a:latin typeface="Calibri" panose="020F0502020204030204" pitchFamily="34" charset="0"/>
                <a:ea typeface="SimSun" panose="02010600030101010101" pitchFamily="2" charset="-122"/>
              </a:rPr>
              <a:t>Evaluate the reliability of the model chosen</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equal variance assumptions, and normality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identify multicollinearity and outliers and data transformation.  </a:t>
            </a:r>
            <a:endParaRPr lang="en-US" sz="1900" dirty="0">
              <a:latin typeface="Calibri" panose="020F0502020204030204" pitchFamily="34" charset="0"/>
              <a:ea typeface="SimSun" panose="02010600030101010101" pitchFamily="2" charset="-122"/>
            </a:endParaRP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8: Deep learning basics</a:t>
            </a:r>
          </a:p>
          <a:p>
            <a:pPr lvl="1"/>
            <a:r>
              <a:rPr lang="en-US" sz="1900" dirty="0">
                <a:latin typeface="Calibri" panose="020F0502020204030204" pitchFamily="34" charset="0"/>
                <a:ea typeface="SimSun" panose="02010600030101010101" pitchFamily="2" charset="-122"/>
              </a:rPr>
              <a:t>Lecture 9: Deep learning advances: </a:t>
            </a:r>
            <a:r>
              <a:rPr lang="en-CA" sz="1900" dirty="0">
                <a:effectLst/>
                <a:latin typeface="Calibri" panose="020F0502020204030204" pitchFamily="34" charset="0"/>
                <a:ea typeface="SimSun" panose="02010600030101010101" pitchFamily="2" charset="-122"/>
              </a:rPr>
              <a:t>Transfer-learning (Bonus). </a:t>
            </a:r>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D5C3-BE72-2DC4-8B18-CCCA4BBC60F0}"/>
              </a:ext>
            </a:extLst>
          </p:cNvPr>
          <p:cNvSpPr>
            <a:spLocks noGrp="1"/>
          </p:cNvSpPr>
          <p:nvPr>
            <p:ph type="title"/>
          </p:nvPr>
        </p:nvSpPr>
        <p:spPr/>
        <p:txBody>
          <a:bodyPr>
            <a:normAutofit/>
          </a:bodyPr>
          <a:lstStyle/>
          <a:p>
            <a:r>
              <a:rPr lang="en-US" dirty="0"/>
              <a:t>Transfer learning examples</a:t>
            </a:r>
          </a:p>
        </p:txBody>
      </p:sp>
      <p:sp>
        <p:nvSpPr>
          <p:cNvPr id="3" name="Content Placeholder 2">
            <a:extLst>
              <a:ext uri="{FF2B5EF4-FFF2-40B4-BE49-F238E27FC236}">
                <a16:creationId xmlns:a16="http://schemas.microsoft.com/office/drawing/2014/main" id="{E67EDEC6-7944-2A12-0E8F-FFAB0665D436}"/>
              </a:ext>
            </a:extLst>
          </p:cNvPr>
          <p:cNvSpPr>
            <a:spLocks noGrp="1"/>
          </p:cNvSpPr>
          <p:nvPr>
            <p:ph idx="1"/>
          </p:nvPr>
        </p:nvSpPr>
        <p:spPr/>
        <p:txBody>
          <a:bodyPr/>
          <a:lstStyle/>
          <a:p>
            <a:endParaRPr lang="en-US" sz="3200" dirty="0"/>
          </a:p>
          <a:p>
            <a:endParaRPr lang="en-US" sz="3200" dirty="0"/>
          </a:p>
          <a:p>
            <a:endParaRPr lang="en-US" sz="3200" dirty="0"/>
          </a:p>
          <a:p>
            <a:endParaRPr lang="en-US" sz="3200" dirty="0"/>
          </a:p>
          <a:p>
            <a:r>
              <a:rPr lang="en-US" sz="3200" dirty="0"/>
              <a:t>Image classification</a:t>
            </a:r>
          </a:p>
          <a:p>
            <a:r>
              <a:rPr lang="en-US" sz="3200" dirty="0"/>
              <a:t>DTL: Disease-specific variants detections (Leah’s research project)</a:t>
            </a:r>
          </a:p>
          <a:p>
            <a:endParaRPr lang="en-US" dirty="0"/>
          </a:p>
        </p:txBody>
      </p:sp>
      <p:pic>
        <p:nvPicPr>
          <p:cNvPr id="7170" name="Picture 2" descr="Group Home Riches">
            <a:extLst>
              <a:ext uri="{FF2B5EF4-FFF2-40B4-BE49-F238E27FC236}">
                <a16:creationId xmlns:a16="http://schemas.microsoft.com/office/drawing/2014/main" id="{9FE0C49F-A5C8-535D-2C09-3AB27C530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5772" y="1691149"/>
            <a:ext cx="3606800" cy="2247900"/>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4F8A79ED-3362-670C-F10C-FC9F47FC7D52}"/>
              </a:ext>
            </a:extLst>
          </p:cNvPr>
          <p:cNvSpPr>
            <a:spLocks noGrp="1"/>
          </p:cNvSpPr>
          <p:nvPr>
            <p:ph type="sldNum" sz="quarter" idx="12"/>
          </p:nvPr>
        </p:nvSpPr>
        <p:spPr/>
        <p:txBody>
          <a:bodyPr/>
          <a:lstStyle/>
          <a:p>
            <a:fld id="{B82CCC60-E8CD-4174-8B1A-7DF615B22EEF}" type="slidenum">
              <a:rPr lang="en-US" smtClean="0"/>
              <a:pPr/>
              <a:t>30</a:t>
            </a:fld>
            <a:endParaRPr lang="en-US"/>
          </a:p>
        </p:txBody>
      </p:sp>
    </p:spTree>
    <p:extLst>
      <p:ext uri="{BB962C8B-B14F-4D97-AF65-F5344CB8AC3E}">
        <p14:creationId xmlns:p14="http://schemas.microsoft.com/office/powerpoint/2010/main" val="300926592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0253-10FC-FBD2-DFA5-DE7291526679}"/>
              </a:ext>
            </a:extLst>
          </p:cNvPr>
          <p:cNvSpPr>
            <a:spLocks noGrp="1"/>
          </p:cNvSpPr>
          <p:nvPr>
            <p:ph type="title"/>
          </p:nvPr>
        </p:nvSpPr>
        <p:spPr/>
        <p:txBody>
          <a:bodyPr>
            <a:normAutofit/>
          </a:bodyPr>
          <a:lstStyle/>
          <a:p>
            <a:r>
              <a:rPr lang="en-US" dirty="0"/>
              <a:t>Image classification</a:t>
            </a:r>
          </a:p>
        </p:txBody>
      </p:sp>
      <p:sp>
        <p:nvSpPr>
          <p:cNvPr id="3" name="Content Placeholder 2">
            <a:extLst>
              <a:ext uri="{FF2B5EF4-FFF2-40B4-BE49-F238E27FC236}">
                <a16:creationId xmlns:a16="http://schemas.microsoft.com/office/drawing/2014/main" id="{A3DD9604-08ED-BC3C-4866-6024CEE48A39}"/>
              </a:ext>
            </a:extLst>
          </p:cNvPr>
          <p:cNvSpPr>
            <a:spLocks noGrp="1"/>
          </p:cNvSpPr>
          <p:nvPr>
            <p:ph idx="1"/>
          </p:nvPr>
        </p:nvSpPr>
        <p:spPr>
          <a:xfrm>
            <a:off x="838200" y="1533087"/>
            <a:ext cx="7904827" cy="1301528"/>
          </a:xfrm>
        </p:spPr>
        <p:txBody>
          <a:bodyPr>
            <a:normAutofit/>
          </a:bodyPr>
          <a:lstStyle/>
          <a:p>
            <a:r>
              <a:rPr lang="en-US" sz="2133" dirty="0"/>
              <a:t>Modern transfer learning:</a:t>
            </a:r>
          </a:p>
          <a:p>
            <a:pPr lvl="1"/>
            <a:r>
              <a:rPr lang="en-US" sz="2133" dirty="0"/>
              <a:t>Convolutional neural network, </a:t>
            </a:r>
          </a:p>
          <a:p>
            <a:pPr lvl="1"/>
            <a:r>
              <a:rPr lang="en-US" sz="2133" dirty="0"/>
              <a:t>Using a pre-trained model to solve a new similar problem</a:t>
            </a:r>
          </a:p>
          <a:p>
            <a:pPr lvl="1"/>
            <a:endParaRPr lang="en-US" sz="2667" dirty="0"/>
          </a:p>
        </p:txBody>
      </p:sp>
      <p:sp>
        <p:nvSpPr>
          <p:cNvPr id="5" name="TextBox 4">
            <a:extLst>
              <a:ext uri="{FF2B5EF4-FFF2-40B4-BE49-F238E27FC236}">
                <a16:creationId xmlns:a16="http://schemas.microsoft.com/office/drawing/2014/main" id="{FA9DA67E-52F6-DBC5-5EC3-1CCE43A6D48F}"/>
              </a:ext>
            </a:extLst>
          </p:cNvPr>
          <p:cNvSpPr txBox="1"/>
          <p:nvPr/>
        </p:nvSpPr>
        <p:spPr>
          <a:xfrm>
            <a:off x="6866428" y="6619706"/>
            <a:ext cx="6117019" cy="297454"/>
          </a:xfrm>
          <a:prstGeom prst="rect">
            <a:avLst/>
          </a:prstGeom>
          <a:noFill/>
        </p:spPr>
        <p:txBody>
          <a:bodyPr wrap="square">
            <a:spAutoFit/>
          </a:bodyPr>
          <a:lstStyle/>
          <a:p>
            <a:r>
              <a:rPr lang="en-US" sz="1333" dirty="0"/>
              <a:t>Image sources: https://www.educba.com/tensorflow-image-classification/</a:t>
            </a:r>
          </a:p>
        </p:txBody>
      </p:sp>
      <p:pic>
        <p:nvPicPr>
          <p:cNvPr id="6163" name="Picture 6" descr="Here's How Much That Lego Brick You Stepped on Is Worth | WIRED">
            <a:extLst>
              <a:ext uri="{FF2B5EF4-FFF2-40B4-BE49-F238E27FC236}">
                <a16:creationId xmlns:a16="http://schemas.microsoft.com/office/drawing/2014/main" id="{FA30104E-8D81-536F-A4BC-E8D01C174C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89" t="27312" r="24930" b="27904"/>
          <a:stretch/>
        </p:blipFill>
        <p:spPr bwMode="auto">
          <a:xfrm>
            <a:off x="9420256" y="4573211"/>
            <a:ext cx="2342508" cy="1336053"/>
          </a:xfrm>
          <a:prstGeom prst="rect">
            <a:avLst/>
          </a:prstGeom>
          <a:noFill/>
          <a:extLst>
            <a:ext uri="{909E8E84-426E-40DD-AFC4-6F175D3DCCD1}">
              <a14:hiddenFill xmlns:a14="http://schemas.microsoft.com/office/drawing/2010/main">
                <a:solidFill>
                  <a:srgbClr val="FFFFFF"/>
                </a:solidFill>
              </a14:hiddenFill>
            </a:ext>
          </a:extLst>
        </p:spPr>
      </p:pic>
      <p:sp>
        <p:nvSpPr>
          <p:cNvPr id="32" name="TextBox 31">
            <a:extLst>
              <a:ext uri="{FF2B5EF4-FFF2-40B4-BE49-F238E27FC236}">
                <a16:creationId xmlns:a16="http://schemas.microsoft.com/office/drawing/2014/main" id="{4681A717-E2B1-AACB-5597-F0A79BAED504}"/>
              </a:ext>
            </a:extLst>
          </p:cNvPr>
          <p:cNvSpPr txBox="1"/>
          <p:nvPr/>
        </p:nvSpPr>
        <p:spPr>
          <a:xfrm>
            <a:off x="7903303" y="2991592"/>
            <a:ext cx="596275" cy="1382188"/>
          </a:xfrm>
          <a:prstGeom prst="rect">
            <a:avLst/>
          </a:prstGeom>
          <a:noFill/>
        </p:spPr>
        <p:txBody>
          <a:bodyPr wrap="none" rtlCol="0">
            <a:spAutoFit/>
          </a:bodyPr>
          <a:lstStyle/>
          <a:p>
            <a:r>
              <a:rPr lang="en-US" sz="1600" dirty="0"/>
              <a:t>CAT</a:t>
            </a:r>
          </a:p>
          <a:p>
            <a:endParaRPr lang="en-US" sz="1600" dirty="0"/>
          </a:p>
          <a:p>
            <a:r>
              <a:rPr lang="en-US" sz="1600" dirty="0"/>
              <a:t>DOG</a:t>
            </a:r>
          </a:p>
          <a:p>
            <a:endParaRPr lang="en-US" sz="1600" dirty="0"/>
          </a:p>
          <a:p>
            <a:endParaRPr lang="en-US" sz="1600" dirty="0"/>
          </a:p>
        </p:txBody>
      </p:sp>
      <p:sp>
        <p:nvSpPr>
          <p:cNvPr id="6" name="Rectangle 5">
            <a:extLst>
              <a:ext uri="{FF2B5EF4-FFF2-40B4-BE49-F238E27FC236}">
                <a16:creationId xmlns:a16="http://schemas.microsoft.com/office/drawing/2014/main" id="{2A60F07B-B36D-1981-9ECF-CDD34EFCD520}"/>
              </a:ext>
            </a:extLst>
          </p:cNvPr>
          <p:cNvSpPr/>
          <p:nvPr/>
        </p:nvSpPr>
        <p:spPr>
          <a:xfrm rot="5400000">
            <a:off x="1927280" y="3658486"/>
            <a:ext cx="1126063" cy="44597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Conv</a:t>
            </a:r>
          </a:p>
        </p:txBody>
      </p:sp>
      <p:sp>
        <p:nvSpPr>
          <p:cNvPr id="7" name="Rectangle 6">
            <a:extLst>
              <a:ext uri="{FF2B5EF4-FFF2-40B4-BE49-F238E27FC236}">
                <a16:creationId xmlns:a16="http://schemas.microsoft.com/office/drawing/2014/main" id="{3411AE32-7EC3-827F-BB05-2E42F96221C6}"/>
              </a:ext>
            </a:extLst>
          </p:cNvPr>
          <p:cNvSpPr/>
          <p:nvPr/>
        </p:nvSpPr>
        <p:spPr>
          <a:xfrm rot="5400000">
            <a:off x="2775177" y="3658488"/>
            <a:ext cx="1126063" cy="4459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Pooling</a:t>
            </a:r>
          </a:p>
        </p:txBody>
      </p:sp>
      <p:sp>
        <p:nvSpPr>
          <p:cNvPr id="8" name="Rectangle 7">
            <a:extLst>
              <a:ext uri="{FF2B5EF4-FFF2-40B4-BE49-F238E27FC236}">
                <a16:creationId xmlns:a16="http://schemas.microsoft.com/office/drawing/2014/main" id="{CBB56D28-0DFB-79FD-A1F5-A5DAAA04783D}"/>
              </a:ext>
            </a:extLst>
          </p:cNvPr>
          <p:cNvSpPr/>
          <p:nvPr/>
        </p:nvSpPr>
        <p:spPr>
          <a:xfrm rot="5400000">
            <a:off x="3623074" y="3658486"/>
            <a:ext cx="1126063" cy="44597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BN</a:t>
            </a:r>
          </a:p>
        </p:txBody>
      </p:sp>
      <p:sp>
        <p:nvSpPr>
          <p:cNvPr id="9" name="Rectangle 8">
            <a:extLst>
              <a:ext uri="{FF2B5EF4-FFF2-40B4-BE49-F238E27FC236}">
                <a16:creationId xmlns:a16="http://schemas.microsoft.com/office/drawing/2014/main" id="{40BF9D52-613D-CB9C-70B6-B184D445F547}"/>
              </a:ext>
            </a:extLst>
          </p:cNvPr>
          <p:cNvSpPr/>
          <p:nvPr/>
        </p:nvSpPr>
        <p:spPr>
          <a:xfrm rot="5400000">
            <a:off x="4470969" y="3658488"/>
            <a:ext cx="1126063" cy="44597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600" dirty="0"/>
              <a:t>Flatten</a:t>
            </a:r>
          </a:p>
        </p:txBody>
      </p:sp>
      <p:sp>
        <p:nvSpPr>
          <p:cNvPr id="10" name="Rectangle 9">
            <a:extLst>
              <a:ext uri="{FF2B5EF4-FFF2-40B4-BE49-F238E27FC236}">
                <a16:creationId xmlns:a16="http://schemas.microsoft.com/office/drawing/2014/main" id="{F05C6F5C-9765-46BD-58E4-CAB446E7369B}"/>
              </a:ext>
            </a:extLst>
          </p:cNvPr>
          <p:cNvSpPr/>
          <p:nvPr/>
        </p:nvSpPr>
        <p:spPr>
          <a:xfrm rot="5400000">
            <a:off x="5318866" y="3658488"/>
            <a:ext cx="1126063" cy="4459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Dense</a:t>
            </a:r>
          </a:p>
        </p:txBody>
      </p:sp>
      <p:sp>
        <p:nvSpPr>
          <p:cNvPr id="11" name="Rectangle 10">
            <a:extLst>
              <a:ext uri="{FF2B5EF4-FFF2-40B4-BE49-F238E27FC236}">
                <a16:creationId xmlns:a16="http://schemas.microsoft.com/office/drawing/2014/main" id="{954BA124-D81F-A6C2-11E5-95936545EE2C}"/>
              </a:ext>
            </a:extLst>
          </p:cNvPr>
          <p:cNvSpPr/>
          <p:nvPr/>
        </p:nvSpPr>
        <p:spPr>
          <a:xfrm rot="5400000">
            <a:off x="6166762" y="3658488"/>
            <a:ext cx="1126063" cy="44597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FNN</a:t>
            </a:r>
          </a:p>
        </p:txBody>
      </p:sp>
      <p:cxnSp>
        <p:nvCxnSpPr>
          <p:cNvPr id="14" name="Straight Arrow Connector 13">
            <a:extLst>
              <a:ext uri="{FF2B5EF4-FFF2-40B4-BE49-F238E27FC236}">
                <a16:creationId xmlns:a16="http://schemas.microsoft.com/office/drawing/2014/main" id="{27A9C8C8-819C-8EEC-ABBD-A4B145DDB4CE}"/>
              </a:ext>
            </a:extLst>
          </p:cNvPr>
          <p:cNvCxnSpPr>
            <a:cxnSpLocks/>
            <a:endCxn id="6" idx="2"/>
          </p:cNvCxnSpPr>
          <p:nvPr/>
        </p:nvCxnSpPr>
        <p:spPr>
          <a:xfrm>
            <a:off x="1864656" y="3881474"/>
            <a:ext cx="40267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33991C-F74B-7C60-6D4F-0AAF80D71B54}"/>
              </a:ext>
            </a:extLst>
          </p:cNvPr>
          <p:cNvCxnSpPr>
            <a:cxnSpLocks/>
            <a:stCxn id="6" idx="0"/>
            <a:endCxn id="7" idx="2"/>
          </p:cNvCxnSpPr>
          <p:nvPr/>
        </p:nvCxnSpPr>
        <p:spPr>
          <a:xfrm>
            <a:off x="2713298" y="3881475"/>
            <a:ext cx="40192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502CAC3-4841-9FE4-A515-C85DDE188FF1}"/>
              </a:ext>
            </a:extLst>
          </p:cNvPr>
          <p:cNvCxnSpPr>
            <a:cxnSpLocks/>
            <a:stCxn id="7" idx="0"/>
            <a:endCxn id="8" idx="2"/>
          </p:cNvCxnSpPr>
          <p:nvPr/>
        </p:nvCxnSpPr>
        <p:spPr>
          <a:xfrm flipV="1">
            <a:off x="3561194" y="3881475"/>
            <a:ext cx="40192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542E0BF-D696-8BE7-8707-5D68E2EBD512}"/>
              </a:ext>
            </a:extLst>
          </p:cNvPr>
          <p:cNvCxnSpPr>
            <a:cxnSpLocks/>
            <a:stCxn id="8" idx="0"/>
            <a:endCxn id="9" idx="2"/>
          </p:cNvCxnSpPr>
          <p:nvPr/>
        </p:nvCxnSpPr>
        <p:spPr>
          <a:xfrm>
            <a:off x="4409089" y="3881475"/>
            <a:ext cx="401925"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E1B16CD-C82E-3897-FC58-1AACE0DC9EB0}"/>
              </a:ext>
            </a:extLst>
          </p:cNvPr>
          <p:cNvCxnSpPr>
            <a:cxnSpLocks/>
            <a:stCxn id="9" idx="0"/>
            <a:endCxn id="10" idx="2"/>
          </p:cNvCxnSpPr>
          <p:nvPr/>
        </p:nvCxnSpPr>
        <p:spPr>
          <a:xfrm>
            <a:off x="5256987" y="3881475"/>
            <a:ext cx="4019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A585FC9-856F-AEE3-55FA-8EE3F0775C58}"/>
              </a:ext>
            </a:extLst>
          </p:cNvPr>
          <p:cNvCxnSpPr>
            <a:cxnSpLocks/>
            <a:stCxn id="10" idx="0"/>
            <a:endCxn id="11" idx="2"/>
          </p:cNvCxnSpPr>
          <p:nvPr/>
        </p:nvCxnSpPr>
        <p:spPr>
          <a:xfrm>
            <a:off x="6104883" y="3881475"/>
            <a:ext cx="40192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A937D68-A427-2C2F-9B93-A286BDCB781F}"/>
              </a:ext>
            </a:extLst>
          </p:cNvPr>
          <p:cNvCxnSpPr>
            <a:cxnSpLocks/>
          </p:cNvCxnSpPr>
          <p:nvPr/>
        </p:nvCxnSpPr>
        <p:spPr>
          <a:xfrm>
            <a:off x="6966320" y="3898828"/>
            <a:ext cx="370697"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BD5F1FF-D2B6-9E7A-44D7-7406F0D9AEDA}"/>
              </a:ext>
            </a:extLst>
          </p:cNvPr>
          <p:cNvSpPr/>
          <p:nvPr/>
        </p:nvSpPr>
        <p:spPr>
          <a:xfrm>
            <a:off x="7421484" y="3049955"/>
            <a:ext cx="445972" cy="2449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sp>
        <p:nvSpPr>
          <p:cNvPr id="29" name="Oval 28">
            <a:extLst>
              <a:ext uri="{FF2B5EF4-FFF2-40B4-BE49-F238E27FC236}">
                <a16:creationId xmlns:a16="http://schemas.microsoft.com/office/drawing/2014/main" id="{1FB86323-775E-69C7-39C3-DD64ED57D14B}"/>
              </a:ext>
            </a:extLst>
          </p:cNvPr>
          <p:cNvSpPr/>
          <p:nvPr/>
        </p:nvSpPr>
        <p:spPr>
          <a:xfrm>
            <a:off x="7421484" y="3483148"/>
            <a:ext cx="445972" cy="244942"/>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sp>
        <p:nvSpPr>
          <p:cNvPr id="33" name="Rectangle: Rounded Corners 32">
            <a:extLst>
              <a:ext uri="{FF2B5EF4-FFF2-40B4-BE49-F238E27FC236}">
                <a16:creationId xmlns:a16="http://schemas.microsoft.com/office/drawing/2014/main" id="{8772A7D2-EAB9-B2EF-F93F-6B26C5A00853}"/>
              </a:ext>
            </a:extLst>
          </p:cNvPr>
          <p:cNvSpPr/>
          <p:nvPr/>
        </p:nvSpPr>
        <p:spPr>
          <a:xfrm>
            <a:off x="1005443" y="3500661"/>
            <a:ext cx="837935" cy="654588"/>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600" dirty="0"/>
              <a:t>Images</a:t>
            </a:r>
          </a:p>
        </p:txBody>
      </p:sp>
      <p:grpSp>
        <p:nvGrpSpPr>
          <p:cNvPr id="16" name="Group 15">
            <a:extLst>
              <a:ext uri="{FF2B5EF4-FFF2-40B4-BE49-F238E27FC236}">
                <a16:creationId xmlns:a16="http://schemas.microsoft.com/office/drawing/2014/main" id="{A71BC37C-C20E-CFFF-5EB2-5DAF02A79B8E}"/>
              </a:ext>
            </a:extLst>
          </p:cNvPr>
          <p:cNvGrpSpPr/>
          <p:nvPr/>
        </p:nvGrpSpPr>
        <p:grpSpPr>
          <a:xfrm>
            <a:off x="5042020" y="2976114"/>
            <a:ext cx="3648816" cy="2975382"/>
            <a:chOff x="5582836" y="2197570"/>
            <a:chExt cx="2649994" cy="2136686"/>
          </a:xfrm>
        </p:grpSpPr>
        <p:sp>
          <p:nvSpPr>
            <p:cNvPr id="30" name="Oval 29">
              <a:extLst>
                <a:ext uri="{FF2B5EF4-FFF2-40B4-BE49-F238E27FC236}">
                  <a16:creationId xmlns:a16="http://schemas.microsoft.com/office/drawing/2014/main" id="{F3B86742-5B95-BBED-189C-3F517C55C5DB}"/>
                </a:ext>
              </a:extLst>
            </p:cNvPr>
            <p:cNvSpPr/>
            <p:nvPr/>
          </p:nvSpPr>
          <p:spPr>
            <a:xfrm>
              <a:off x="7310949" y="2868434"/>
              <a:ext cx="323892" cy="1758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sp>
          <p:nvSpPr>
            <p:cNvPr id="31" name="Oval 30">
              <a:extLst>
                <a:ext uri="{FF2B5EF4-FFF2-40B4-BE49-F238E27FC236}">
                  <a16:creationId xmlns:a16="http://schemas.microsoft.com/office/drawing/2014/main" id="{7BA216D4-339D-62FD-47A5-71214913EF2F}"/>
                </a:ext>
              </a:extLst>
            </p:cNvPr>
            <p:cNvSpPr/>
            <p:nvPr/>
          </p:nvSpPr>
          <p:spPr>
            <a:xfrm>
              <a:off x="7329633" y="3166318"/>
              <a:ext cx="323892" cy="1758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600" dirty="0"/>
            </a:p>
          </p:txBody>
        </p:sp>
        <p:grpSp>
          <p:nvGrpSpPr>
            <p:cNvPr id="12" name="Group 11">
              <a:extLst>
                <a:ext uri="{FF2B5EF4-FFF2-40B4-BE49-F238E27FC236}">
                  <a16:creationId xmlns:a16="http://schemas.microsoft.com/office/drawing/2014/main" id="{0822D2B9-EE32-A573-E559-1947B06D12B3}"/>
                </a:ext>
              </a:extLst>
            </p:cNvPr>
            <p:cNvGrpSpPr/>
            <p:nvPr/>
          </p:nvGrpSpPr>
          <p:grpSpPr>
            <a:xfrm>
              <a:off x="5582836" y="2197570"/>
              <a:ext cx="2296295" cy="2136686"/>
              <a:chOff x="5582836" y="2197570"/>
              <a:chExt cx="2296295" cy="2136686"/>
            </a:xfrm>
          </p:grpSpPr>
          <p:pic>
            <p:nvPicPr>
              <p:cNvPr id="35" name="Graphic 34" descr="Scissors with solid fill">
                <a:extLst>
                  <a:ext uri="{FF2B5EF4-FFF2-40B4-BE49-F238E27FC236}">
                    <a16:creationId xmlns:a16="http://schemas.microsoft.com/office/drawing/2014/main" id="{4499D76B-D9C2-CCD2-643F-273F409BBD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68231">
                <a:off x="5556902" y="2223504"/>
                <a:ext cx="589636" cy="537767"/>
              </a:xfrm>
              <a:prstGeom prst="rect">
                <a:avLst/>
              </a:prstGeom>
            </p:spPr>
          </p:pic>
          <p:sp>
            <p:nvSpPr>
              <p:cNvPr id="36" name="Rectangle 35">
                <a:extLst>
                  <a:ext uri="{FF2B5EF4-FFF2-40B4-BE49-F238E27FC236}">
                    <a16:creationId xmlns:a16="http://schemas.microsoft.com/office/drawing/2014/main" id="{E9E1A5DF-E0EE-BCB4-67A4-372C74F7DCD0}"/>
                  </a:ext>
                </a:extLst>
              </p:cNvPr>
              <p:cNvSpPr/>
              <p:nvPr/>
            </p:nvSpPr>
            <p:spPr>
              <a:xfrm rot="5400000">
                <a:off x="5768998" y="3776977"/>
                <a:ext cx="819137" cy="2954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600" dirty="0"/>
                  <a:t>Conv</a:t>
                </a:r>
              </a:p>
            </p:txBody>
          </p:sp>
          <p:sp>
            <p:nvSpPr>
              <p:cNvPr id="37" name="Rectangle 36">
                <a:extLst>
                  <a:ext uri="{FF2B5EF4-FFF2-40B4-BE49-F238E27FC236}">
                    <a16:creationId xmlns:a16="http://schemas.microsoft.com/office/drawing/2014/main" id="{5B80E35F-5ADB-9CF6-5911-53A3CB598A08}"/>
                  </a:ext>
                </a:extLst>
              </p:cNvPr>
              <p:cNvSpPr/>
              <p:nvPr/>
            </p:nvSpPr>
            <p:spPr>
              <a:xfrm rot="5400000">
                <a:off x="6237085" y="3776981"/>
                <a:ext cx="819137" cy="2954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Pooling</a:t>
                </a:r>
              </a:p>
            </p:txBody>
          </p:sp>
          <p:sp>
            <p:nvSpPr>
              <p:cNvPr id="38" name="Rectangle 37">
                <a:extLst>
                  <a:ext uri="{FF2B5EF4-FFF2-40B4-BE49-F238E27FC236}">
                    <a16:creationId xmlns:a16="http://schemas.microsoft.com/office/drawing/2014/main" id="{18EBC15C-48E1-1570-A830-9AC96B1B6B9C}"/>
                  </a:ext>
                </a:extLst>
              </p:cNvPr>
              <p:cNvSpPr/>
              <p:nvPr/>
            </p:nvSpPr>
            <p:spPr>
              <a:xfrm rot="5400000">
                <a:off x="6692329" y="3776978"/>
                <a:ext cx="819137" cy="2954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600" dirty="0"/>
                  <a:t>BN</a:t>
                </a:r>
              </a:p>
            </p:txBody>
          </p:sp>
          <p:sp>
            <p:nvSpPr>
              <p:cNvPr id="6145" name="Rectangle 6144">
                <a:extLst>
                  <a:ext uri="{FF2B5EF4-FFF2-40B4-BE49-F238E27FC236}">
                    <a16:creationId xmlns:a16="http://schemas.microsoft.com/office/drawing/2014/main" id="{D77C62E3-4683-E862-5B3B-13827D580597}"/>
                  </a:ext>
                </a:extLst>
              </p:cNvPr>
              <p:cNvSpPr/>
              <p:nvPr/>
            </p:nvSpPr>
            <p:spPr>
              <a:xfrm rot="5400000">
                <a:off x="7194482" y="3776977"/>
                <a:ext cx="819137" cy="2954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600" dirty="0"/>
                  <a:t>FNN</a:t>
                </a:r>
              </a:p>
            </p:txBody>
          </p:sp>
          <p:cxnSp>
            <p:nvCxnSpPr>
              <p:cNvPr id="39" name="Straight Arrow Connector 38">
                <a:extLst>
                  <a:ext uri="{FF2B5EF4-FFF2-40B4-BE49-F238E27FC236}">
                    <a16:creationId xmlns:a16="http://schemas.microsoft.com/office/drawing/2014/main" id="{D631875F-52E6-1037-0159-7C29AA590CBB}"/>
                  </a:ext>
                </a:extLst>
              </p:cNvPr>
              <p:cNvCxnSpPr>
                <a:cxnSpLocks/>
                <a:stCxn id="36" idx="0"/>
                <a:endCxn id="37" idx="2"/>
              </p:cNvCxnSpPr>
              <p:nvPr/>
            </p:nvCxnSpPr>
            <p:spPr>
              <a:xfrm>
                <a:off x="6326274" y="3924684"/>
                <a:ext cx="172674" cy="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A1853A8-EC95-9A1C-0D63-BA7F1772394D}"/>
                  </a:ext>
                </a:extLst>
              </p:cNvPr>
              <p:cNvCxnSpPr>
                <a:stCxn id="37" idx="0"/>
                <a:endCxn id="38" idx="2"/>
              </p:cNvCxnSpPr>
              <p:nvPr/>
            </p:nvCxnSpPr>
            <p:spPr>
              <a:xfrm flipV="1">
                <a:off x="6794361" y="3924686"/>
                <a:ext cx="159831"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0EAA88A8-127B-B1C8-339E-0D26834CB292}"/>
                  </a:ext>
                </a:extLst>
              </p:cNvPr>
              <p:cNvCxnSpPr>
                <a:cxnSpLocks/>
              </p:cNvCxnSpPr>
              <p:nvPr/>
            </p:nvCxnSpPr>
            <p:spPr>
              <a:xfrm rot="16200000" flipH="1">
                <a:off x="5415358" y="3316644"/>
                <a:ext cx="1056250" cy="159829"/>
              </a:xfrm>
              <a:prstGeom prst="bentConnector4">
                <a:avLst>
                  <a:gd name="adj1" fmla="val 43086"/>
                  <a:gd name="adj2" fmla="val -3876"/>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6157" name="Straight Arrow Connector 6156">
                <a:extLst>
                  <a:ext uri="{FF2B5EF4-FFF2-40B4-BE49-F238E27FC236}">
                    <a16:creationId xmlns:a16="http://schemas.microsoft.com/office/drawing/2014/main" id="{769CC96F-32FF-2924-1B99-200C1DD501C0}"/>
                  </a:ext>
                </a:extLst>
              </p:cNvPr>
              <p:cNvCxnSpPr>
                <a:stCxn id="38" idx="0"/>
                <a:endCxn id="6145" idx="2"/>
              </p:cNvCxnSpPr>
              <p:nvPr/>
            </p:nvCxnSpPr>
            <p:spPr>
              <a:xfrm flipV="1">
                <a:off x="7249605" y="3924684"/>
                <a:ext cx="206739" cy="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161" name="Connector: Elbow 6160">
                <a:extLst>
                  <a:ext uri="{FF2B5EF4-FFF2-40B4-BE49-F238E27FC236}">
                    <a16:creationId xmlns:a16="http://schemas.microsoft.com/office/drawing/2014/main" id="{D945E153-D143-1351-540F-1DA55A2F0641}"/>
                  </a:ext>
                </a:extLst>
              </p:cNvPr>
              <p:cNvCxnSpPr>
                <a:stCxn id="6145" idx="0"/>
              </p:cNvCxnSpPr>
              <p:nvPr/>
            </p:nvCxnSpPr>
            <p:spPr>
              <a:xfrm flipV="1">
                <a:off x="7751757" y="3515115"/>
                <a:ext cx="127374" cy="409569"/>
              </a:xfrm>
              <a:prstGeom prst="bentConnector4">
                <a:avLst>
                  <a:gd name="adj1" fmla="val 101171"/>
                  <a:gd name="adj2" fmla="val 69771"/>
                </a:avLst>
              </a:prstGeom>
              <a:ln>
                <a:prstDash val="dash"/>
                <a:tailEnd type="triangle"/>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4E8FF2E3-A6DF-EA6A-05DF-826FF74483E5}"/>
                </a:ext>
              </a:extLst>
            </p:cNvPr>
            <p:cNvSpPr txBox="1"/>
            <p:nvPr/>
          </p:nvSpPr>
          <p:spPr>
            <a:xfrm>
              <a:off x="7653525" y="2828547"/>
              <a:ext cx="579305" cy="623248"/>
            </a:xfrm>
            <a:prstGeom prst="rect">
              <a:avLst/>
            </a:prstGeom>
            <a:noFill/>
          </p:spPr>
          <p:txBody>
            <a:bodyPr wrap="square">
              <a:spAutoFit/>
            </a:bodyPr>
            <a:lstStyle/>
            <a:p>
              <a:r>
                <a:rPr lang="en-US" sz="1600" dirty="0"/>
                <a:t>CAR</a:t>
              </a:r>
            </a:p>
            <a:p>
              <a:endParaRPr lang="en-US" sz="1600" dirty="0"/>
            </a:p>
            <a:p>
              <a:r>
                <a:rPr lang="en-US" sz="1600" dirty="0"/>
                <a:t>BIRD</a:t>
              </a:r>
            </a:p>
          </p:txBody>
        </p:sp>
      </p:grpSp>
      <p:sp>
        <p:nvSpPr>
          <p:cNvPr id="20" name="Slide Number Placeholder 19">
            <a:extLst>
              <a:ext uri="{FF2B5EF4-FFF2-40B4-BE49-F238E27FC236}">
                <a16:creationId xmlns:a16="http://schemas.microsoft.com/office/drawing/2014/main" id="{4ECEC8CF-36B5-068C-945D-C0B7B5D0A6A7}"/>
              </a:ext>
            </a:extLst>
          </p:cNvPr>
          <p:cNvSpPr>
            <a:spLocks noGrp="1"/>
          </p:cNvSpPr>
          <p:nvPr>
            <p:ph type="sldNum" sz="quarter" idx="12"/>
          </p:nvPr>
        </p:nvSpPr>
        <p:spPr/>
        <p:txBody>
          <a:bodyPr/>
          <a:lstStyle/>
          <a:p>
            <a:fld id="{B82CCC60-E8CD-4174-8B1A-7DF615B22EEF}" type="slidenum">
              <a:rPr lang="en-US" smtClean="0"/>
              <a:pPr/>
              <a:t>31</a:t>
            </a:fld>
            <a:endParaRPr lang="en-US"/>
          </a:p>
        </p:txBody>
      </p:sp>
      <p:pic>
        <p:nvPicPr>
          <p:cNvPr id="7170" name="Picture 2" descr="zoomed image">
            <a:extLst>
              <a:ext uri="{FF2B5EF4-FFF2-40B4-BE49-F238E27FC236}">
                <a16:creationId xmlns:a16="http://schemas.microsoft.com/office/drawing/2014/main" id="{4F9EF181-27A1-8ECC-BAFE-6B91E84BBEE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49265" y="911457"/>
            <a:ext cx="2894889" cy="2894889"/>
          </a:xfrm>
          <a:prstGeom prst="rect">
            <a:avLst/>
          </a:prstGeom>
          <a:noFill/>
          <a:extLst>
            <a:ext uri="{909E8E84-426E-40DD-AFC4-6F175D3DCCD1}">
              <a14:hiddenFill xmlns:a14="http://schemas.microsoft.com/office/drawing/2010/main">
                <a:solidFill>
                  <a:srgbClr val="FFFFFF"/>
                </a:solidFill>
              </a14:hiddenFill>
            </a:ext>
          </a:extLst>
        </p:spPr>
      </p:pic>
      <p:pic>
        <p:nvPicPr>
          <p:cNvPr id="26" name="Picture 25" descr="Shape&#10;&#10;Description automatically generated with medium confidence">
            <a:extLst>
              <a:ext uri="{FF2B5EF4-FFF2-40B4-BE49-F238E27FC236}">
                <a16:creationId xmlns:a16="http://schemas.microsoft.com/office/drawing/2014/main" id="{C741D1CF-87AD-98C9-92A2-9EB331B717FA}"/>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06255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A73C2-1E75-CB55-47E4-60791A5EF33D}"/>
              </a:ext>
            </a:extLst>
          </p:cNvPr>
          <p:cNvSpPr>
            <a:spLocks noGrp="1"/>
          </p:cNvSpPr>
          <p:nvPr>
            <p:ph type="title"/>
          </p:nvPr>
        </p:nvSpPr>
        <p:spPr/>
        <p:txBody>
          <a:bodyPr>
            <a:normAutofit/>
          </a:bodyPr>
          <a:lstStyle/>
          <a:p>
            <a:r>
              <a:rPr lang="en-US" dirty="0"/>
              <a:t>Image classification</a:t>
            </a:r>
          </a:p>
        </p:txBody>
      </p:sp>
      <p:sp>
        <p:nvSpPr>
          <p:cNvPr id="3" name="Content Placeholder 2">
            <a:extLst>
              <a:ext uri="{FF2B5EF4-FFF2-40B4-BE49-F238E27FC236}">
                <a16:creationId xmlns:a16="http://schemas.microsoft.com/office/drawing/2014/main" id="{34AD4FC3-D878-7844-2E1E-9996276AC36E}"/>
              </a:ext>
            </a:extLst>
          </p:cNvPr>
          <p:cNvSpPr>
            <a:spLocks noGrp="1"/>
          </p:cNvSpPr>
          <p:nvPr>
            <p:ph idx="1"/>
          </p:nvPr>
        </p:nvSpPr>
        <p:spPr>
          <a:xfrm>
            <a:off x="838200" y="1509181"/>
            <a:ext cx="11059511" cy="5164889"/>
          </a:xfrm>
        </p:spPr>
        <p:txBody>
          <a:bodyPr>
            <a:normAutofit/>
          </a:bodyPr>
          <a:lstStyle/>
          <a:p>
            <a:r>
              <a:rPr lang="en-US" altLang="zh-CN" sz="2667" dirty="0"/>
              <a:t>Tips for a successful transfer learning</a:t>
            </a:r>
          </a:p>
          <a:p>
            <a:pPr marL="609585" indent="-609585">
              <a:buFont typeface="+mj-lt"/>
              <a:buAutoNum type="arabicPeriod"/>
            </a:pPr>
            <a:r>
              <a:rPr lang="en-US" altLang="zh-CN" sz="2400" dirty="0"/>
              <a:t>Choose an appropriate pre-trained model</a:t>
            </a:r>
          </a:p>
          <a:p>
            <a:pPr marL="1142971" lvl="1" indent="-609585"/>
            <a:r>
              <a:rPr lang="en-US" altLang="zh-CN" dirty="0"/>
              <a:t>Type of the application (image-based, text-based, …)</a:t>
            </a:r>
          </a:p>
          <a:p>
            <a:pPr marL="1142971" lvl="1" indent="-609585"/>
            <a:r>
              <a:rPr lang="en-US" altLang="zh-CN" dirty="0"/>
              <a:t>Scale of the pre-trained model</a:t>
            </a:r>
          </a:p>
          <a:p>
            <a:pPr marL="609585" indent="-609585">
              <a:buFont typeface="+mj-lt"/>
              <a:buAutoNum type="arabicPeriod"/>
            </a:pPr>
            <a:r>
              <a:rPr lang="en-US" altLang="zh-CN" sz="2400" dirty="0"/>
              <a:t>Compatibility at both the input and output ends of the base model</a:t>
            </a:r>
          </a:p>
          <a:p>
            <a:pPr marL="1142971" lvl="1" indent="-609585"/>
            <a:r>
              <a:rPr lang="en-US" altLang="zh-CN" dirty="0"/>
              <a:t>Shape</a:t>
            </a:r>
          </a:p>
          <a:p>
            <a:pPr marL="1142971" lvl="1" indent="-609585"/>
            <a:r>
              <a:rPr lang="en-US" altLang="zh-CN" dirty="0"/>
              <a:t>Data type</a:t>
            </a:r>
          </a:p>
          <a:p>
            <a:pPr marL="0" indent="0">
              <a:buNone/>
            </a:pPr>
            <a:endParaRPr lang="en-US" altLang="zh-CN" sz="2400" dirty="0"/>
          </a:p>
          <a:p>
            <a:r>
              <a:rPr lang="en-US" altLang="zh-CN" sz="2667" dirty="0"/>
              <a:t>Where to get pre-trained models? </a:t>
            </a:r>
          </a:p>
          <a:p>
            <a:pPr algn="l">
              <a:buFont typeface="+mj-lt"/>
              <a:buAutoNum type="arabicPeriod"/>
            </a:pPr>
            <a:r>
              <a:rPr lang="en-US" sz="2400" dirty="0"/>
              <a:t>Pre-trained models from other’s (</a:t>
            </a:r>
            <a:r>
              <a:rPr lang="en-US" sz="2400" dirty="0">
                <a:hlinkClick r:id="rId3"/>
              </a:rPr>
              <a:t>https://github.com/</a:t>
            </a:r>
            <a:r>
              <a:rPr lang="en-US" sz="2400" dirty="0"/>
              <a:t>) </a:t>
            </a:r>
          </a:p>
          <a:p>
            <a:pPr algn="l">
              <a:buFont typeface="+mj-lt"/>
              <a:buAutoNum type="arabicPeriod"/>
            </a:pPr>
            <a:r>
              <a:rPr lang="en-US" sz="2400" dirty="0" err="1"/>
              <a:t>Tensorflow</a:t>
            </a:r>
            <a:r>
              <a:rPr lang="en-US" sz="2400" dirty="0"/>
              <a:t> Hub (previously Model Zoo) pre-trained models, (</a:t>
            </a:r>
            <a:r>
              <a:rPr lang="en-US" sz="2400" dirty="0">
                <a:solidFill>
                  <a:srgbClr val="1C3678"/>
                </a:solidFill>
                <a:latin typeface="Lato-Regular"/>
                <a:hlinkClick r:id="rId4"/>
              </a:rPr>
              <a:t>https://tfhub.dev/</a:t>
            </a:r>
            <a:r>
              <a:rPr lang="en-US" sz="2400" dirty="0">
                <a:solidFill>
                  <a:srgbClr val="1C3678"/>
                </a:solidFill>
                <a:latin typeface="Lato-Regular"/>
              </a:rPr>
              <a:t>) </a:t>
            </a:r>
            <a:endParaRPr lang="en-US" sz="2400" dirty="0"/>
          </a:p>
        </p:txBody>
      </p:sp>
      <p:sp>
        <p:nvSpPr>
          <p:cNvPr id="5" name="Slide Number Placeholder 4">
            <a:extLst>
              <a:ext uri="{FF2B5EF4-FFF2-40B4-BE49-F238E27FC236}">
                <a16:creationId xmlns:a16="http://schemas.microsoft.com/office/drawing/2014/main" id="{7BCED21E-FA3B-2798-5DAC-2B084A19B655}"/>
              </a:ext>
            </a:extLst>
          </p:cNvPr>
          <p:cNvSpPr>
            <a:spLocks noGrp="1"/>
          </p:cNvSpPr>
          <p:nvPr>
            <p:ph type="sldNum" sz="quarter" idx="12"/>
          </p:nvPr>
        </p:nvSpPr>
        <p:spPr/>
        <p:txBody>
          <a:bodyPr/>
          <a:lstStyle/>
          <a:p>
            <a:fld id="{B82CCC60-E8CD-4174-8B1A-7DF615B22EEF}" type="slidenum">
              <a:rPr lang="en-US" smtClean="0"/>
              <a:pPr/>
              <a:t>32</a:t>
            </a:fld>
            <a:endParaRPr lang="en-US"/>
          </a:p>
        </p:txBody>
      </p:sp>
    </p:spTree>
    <p:extLst>
      <p:ext uri="{BB962C8B-B14F-4D97-AF65-F5344CB8AC3E}">
        <p14:creationId xmlns:p14="http://schemas.microsoft.com/office/powerpoint/2010/main" val="134224489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ADFFF-952A-4F70-30E8-949FAB860887}"/>
              </a:ext>
            </a:extLst>
          </p:cNvPr>
          <p:cNvSpPr>
            <a:spLocks noGrp="1"/>
          </p:cNvSpPr>
          <p:nvPr>
            <p:ph type="title"/>
          </p:nvPr>
        </p:nvSpPr>
        <p:spPr/>
        <p:txBody>
          <a:bodyPr>
            <a:noAutofit/>
          </a:bodyPr>
          <a:lstStyle/>
          <a:p>
            <a:r>
              <a:rPr lang="en-US" dirty="0"/>
              <a:t>DTL: Disease-specific variants detections</a:t>
            </a:r>
          </a:p>
        </p:txBody>
      </p:sp>
      <mc:AlternateContent xmlns:mc="http://schemas.openxmlformats.org/markup-compatibility/2006">
        <mc:Choice xmlns:a14="http://schemas.microsoft.com/office/drawing/2010/main" Requires="a14">
          <p:sp>
            <p:nvSpPr>
              <p:cNvPr id="3" name="Content Placeholder 2">
                <a:extLst>
                  <a:ext uri="{FF2B5EF4-FFF2-40B4-BE49-F238E27FC236}">
                    <a16:creationId xmlns:a16="http://schemas.microsoft.com/office/drawing/2014/main" id="{5E55CFFF-C27F-7EDE-FE49-FBC40651F24A}"/>
                  </a:ext>
                </a:extLst>
              </p:cNvPr>
              <p:cNvSpPr>
                <a:spLocks noGrp="1"/>
              </p:cNvSpPr>
              <p:nvPr>
                <p:ph idx="1"/>
              </p:nvPr>
            </p:nvSpPr>
            <p:spPr/>
            <p:txBody>
              <a:bodyPr>
                <a:normAutofit/>
              </a:bodyPr>
              <a:lstStyle/>
              <a:p>
                <a:r>
                  <a:rPr lang="en-US" sz="2000" dirty="0"/>
                  <a:t>Deep Transfer Learning (DTL)</a:t>
                </a:r>
              </a:p>
              <a:p>
                <a:r>
                  <a:rPr lang="en-US" sz="2000" dirty="0"/>
                  <a:t>Genome-wide association studies (GWAS) aim to identify genetic basis that affects changes in phenotypes/traits. </a:t>
                </a:r>
              </a:p>
              <a:p>
                <a:r>
                  <a:rPr lang="en-US" sz="2000" dirty="0"/>
                  <a:t>The simplest way is to conduct a linear regression : </a:t>
                </a:r>
                <a14:m>
                  <m:oMath xmlns:m="http://schemas.openxmlformats.org/officeDocument/2006/math">
                    <m:r>
                      <a:rPr lang="en-US" sz="2000" i="1">
                        <a:latin typeface="Cambria Math" panose="02040503050406030204" pitchFamily="18" charset="0"/>
                      </a:rPr>
                      <m:t>𝑦</m:t>
                    </m:r>
                    <m:r>
                      <a:rPr lang="en-US" sz="2000" i="1">
                        <a:latin typeface="Cambria Math" panose="02040503050406030204" pitchFamily="18" charset="0"/>
                      </a:rPr>
                      <m:t> ~ </m:t>
                    </m:r>
                    <m:r>
                      <a:rPr lang="en-US" sz="2000" i="1">
                        <a:latin typeface="Cambria Math" panose="02040503050406030204" pitchFamily="18" charset="0"/>
                      </a:rPr>
                      <m:t>𝑥</m:t>
                    </m:r>
                  </m:oMath>
                </a14:m>
                <a:endParaRPr lang="en-US" sz="2000" dirty="0"/>
              </a:p>
              <a:p>
                <a:r>
                  <a:rPr lang="en-US" sz="2000" b="1" dirty="0"/>
                  <a:t>Association does not mean causation. How to identify real causal SNPs?</a:t>
                </a:r>
              </a:p>
              <a:p>
                <a:r>
                  <a:rPr lang="en-US" sz="2000" b="1" dirty="0"/>
                  <a:t>Fine-mapping</a:t>
                </a:r>
                <a:r>
                  <a:rPr lang="en-US" sz="2000" dirty="0"/>
                  <a:t> is the process by which a trait-associated region from a genome-wide association study (GWAS) is analyzed to identify the particular genetic variants that are likely to causally influence the examined trait. </a:t>
                </a:r>
              </a:p>
              <a:p>
                <a:endParaRPr lang="en-US" sz="2400" dirty="0"/>
              </a:p>
              <a:p>
                <a:endParaRPr lang="en-US" sz="2400" dirty="0"/>
              </a:p>
            </p:txBody>
          </p:sp>
        </mc:Choice>
        <mc:Fallback>
          <p:sp>
            <p:nvSpPr>
              <p:cNvPr id="3" name="Content Placeholder 2">
                <a:extLst>
                  <a:ext uri="{FF2B5EF4-FFF2-40B4-BE49-F238E27FC236}">
                    <a16:creationId xmlns:a16="http://schemas.microsoft.com/office/drawing/2014/main" id="{5E55CFFF-C27F-7EDE-FE49-FBC40651F24A}"/>
                  </a:ext>
                </a:extLst>
              </p:cNvPr>
              <p:cNvSpPr>
                <a:spLocks noGrp="1" noRot="1" noChangeAspect="1" noMove="1" noResize="1" noEditPoints="1" noAdjustHandles="1" noChangeArrowheads="1" noChangeShapeType="1" noTextEdit="1"/>
              </p:cNvSpPr>
              <p:nvPr>
                <p:ph idx="1"/>
              </p:nvPr>
            </p:nvSpPr>
            <p:spPr>
              <a:blipFill>
                <a:blip r:embed="rId3"/>
                <a:stretch>
                  <a:fillRect l="-522" t="-1401"/>
                </a:stretch>
              </a:blipFill>
            </p:spPr>
            <p:txBody>
              <a:bodyPr/>
              <a:lstStyle/>
              <a:p>
                <a:r>
                  <a:rPr lang="zh-CN" altLang="en-US">
                    <a:noFill/>
                  </a:rPr>
                  <a:t> </a:t>
                </a:r>
              </a:p>
            </p:txBody>
          </p:sp>
        </mc:Fallback>
      </mc:AlternateContent>
      <p:pic>
        <p:nvPicPr>
          <p:cNvPr id="9" name="Picture 2" descr="Manhattan plot - Wikipedia">
            <a:extLst>
              <a:ext uri="{FF2B5EF4-FFF2-40B4-BE49-F238E27FC236}">
                <a16:creationId xmlns:a16="http://schemas.microsoft.com/office/drawing/2014/main" id="{62FEB91A-233C-090B-4EF1-B68F2CE9DB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253041" y="4656279"/>
            <a:ext cx="5491123" cy="2137114"/>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54E0C489-732A-0DAE-EB7D-029C237E79F3}"/>
              </a:ext>
            </a:extLst>
          </p:cNvPr>
          <p:cNvSpPr>
            <a:spLocks noGrp="1"/>
          </p:cNvSpPr>
          <p:nvPr>
            <p:ph type="sldNum" sz="quarter" idx="12"/>
          </p:nvPr>
        </p:nvSpPr>
        <p:spPr/>
        <p:txBody>
          <a:bodyPr/>
          <a:lstStyle/>
          <a:p>
            <a:fld id="{B82CCC60-E8CD-4174-8B1A-7DF615B22EEF}" type="slidenum">
              <a:rPr lang="en-US" smtClean="0"/>
              <a:pPr/>
              <a:t>33</a:t>
            </a:fld>
            <a:endParaRPr lang="en-US"/>
          </a:p>
        </p:txBody>
      </p:sp>
    </p:spTree>
    <p:extLst>
      <p:ext uri="{BB962C8B-B14F-4D97-AF65-F5344CB8AC3E}">
        <p14:creationId xmlns:p14="http://schemas.microsoft.com/office/powerpoint/2010/main" val="271915730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7BAF-B03B-7219-E577-4A29DF248859}"/>
              </a:ext>
            </a:extLst>
          </p:cNvPr>
          <p:cNvSpPr>
            <a:spLocks noGrp="1"/>
          </p:cNvSpPr>
          <p:nvPr>
            <p:ph type="title"/>
          </p:nvPr>
        </p:nvSpPr>
        <p:spPr/>
        <p:txBody>
          <a:bodyPr>
            <a:noAutofit/>
          </a:bodyPr>
          <a:lstStyle/>
          <a:p>
            <a:r>
              <a:rPr lang="en-US" dirty="0"/>
              <a:t>DTL: Disease-specific variants detections</a:t>
            </a:r>
          </a:p>
        </p:txBody>
      </p:sp>
      <p:sp>
        <p:nvSpPr>
          <p:cNvPr id="3" name="Content Placeholder 2">
            <a:extLst>
              <a:ext uri="{FF2B5EF4-FFF2-40B4-BE49-F238E27FC236}">
                <a16:creationId xmlns:a16="http://schemas.microsoft.com/office/drawing/2014/main" id="{1C9EBC9C-2640-B7BA-AECF-AB0613B61542}"/>
              </a:ext>
            </a:extLst>
          </p:cNvPr>
          <p:cNvSpPr>
            <a:spLocks noGrp="1"/>
          </p:cNvSpPr>
          <p:nvPr>
            <p:ph idx="1"/>
          </p:nvPr>
        </p:nvSpPr>
        <p:spPr>
          <a:xfrm>
            <a:off x="838200" y="1691148"/>
            <a:ext cx="10754031" cy="2168327"/>
          </a:xfrm>
        </p:spPr>
        <p:txBody>
          <a:bodyPr>
            <a:normAutofit lnSpcReduction="10000"/>
          </a:bodyPr>
          <a:lstStyle/>
          <a:p>
            <a:r>
              <a:rPr lang="en-US" sz="2133" dirty="0"/>
              <a:t>Limitation of SuSiE: it gives the same prior probability to all SNPs</a:t>
            </a:r>
          </a:p>
          <a:p>
            <a:pPr lvl="1"/>
            <a:r>
              <a:rPr lang="en-US" sz="2133" dirty="0"/>
              <a:t>Nonsynonymous mutations &gt;&gt; synonymous</a:t>
            </a:r>
          </a:p>
          <a:p>
            <a:pPr lvl="1"/>
            <a:r>
              <a:rPr lang="en-US" sz="2133" dirty="0"/>
              <a:t>Coding region mutations &gt; noncoding regions mutations </a:t>
            </a:r>
          </a:p>
          <a:p>
            <a:r>
              <a:rPr lang="en-US" sz="2133" b="1" dirty="0"/>
              <a:t>Polyfun</a:t>
            </a:r>
            <a:r>
              <a:rPr lang="en-US" sz="2133" dirty="0"/>
              <a:t>: weight SNPs by their </a:t>
            </a:r>
            <a:r>
              <a:rPr lang="en-US" sz="2133" dirty="0">
                <a:solidFill>
                  <a:srgbClr val="FF0000"/>
                </a:solidFill>
              </a:rPr>
              <a:t>functional biological annotations</a:t>
            </a:r>
          </a:p>
          <a:p>
            <a:pPr lvl="1"/>
            <a:r>
              <a:rPr lang="en-US" sz="2133" dirty="0"/>
              <a:t>Input: hundreds/thousands of functional biological annotations</a:t>
            </a:r>
          </a:p>
          <a:p>
            <a:pPr lvl="1"/>
            <a:r>
              <a:rPr lang="en-US" sz="2133" dirty="0"/>
              <a:t>Output: per-SNP heritability, which can be regarded as the prior causal probability</a:t>
            </a:r>
          </a:p>
        </p:txBody>
      </p:sp>
      <p:grpSp>
        <p:nvGrpSpPr>
          <p:cNvPr id="4" name="Group 3">
            <a:extLst>
              <a:ext uri="{FF2B5EF4-FFF2-40B4-BE49-F238E27FC236}">
                <a16:creationId xmlns:a16="http://schemas.microsoft.com/office/drawing/2014/main" id="{64784F44-C1E3-F9E4-8937-792A51E09928}"/>
              </a:ext>
            </a:extLst>
          </p:cNvPr>
          <p:cNvGrpSpPr/>
          <p:nvPr/>
        </p:nvGrpSpPr>
        <p:grpSpPr>
          <a:xfrm>
            <a:off x="3142959" y="4187563"/>
            <a:ext cx="5467640" cy="2408445"/>
            <a:chOff x="8447340" y="1994085"/>
            <a:chExt cx="3444924" cy="1311747"/>
          </a:xfrm>
        </p:grpSpPr>
        <p:grpSp>
          <p:nvGrpSpPr>
            <p:cNvPr id="5" name="Group 4">
              <a:extLst>
                <a:ext uri="{FF2B5EF4-FFF2-40B4-BE49-F238E27FC236}">
                  <a16:creationId xmlns:a16="http://schemas.microsoft.com/office/drawing/2014/main" id="{0F0C6F10-2BF8-09CD-94C2-5B9CD313EA7F}"/>
                </a:ext>
              </a:extLst>
            </p:cNvPr>
            <p:cNvGrpSpPr/>
            <p:nvPr/>
          </p:nvGrpSpPr>
          <p:grpSpPr>
            <a:xfrm>
              <a:off x="8447340" y="2201349"/>
              <a:ext cx="1691146" cy="1104483"/>
              <a:chOff x="8447340" y="2201349"/>
              <a:chExt cx="1691146" cy="1104483"/>
            </a:xfrm>
          </p:grpSpPr>
          <p:cxnSp>
            <p:nvCxnSpPr>
              <p:cNvPr id="28" name="Straight Arrow Connector 27">
                <a:extLst>
                  <a:ext uri="{FF2B5EF4-FFF2-40B4-BE49-F238E27FC236}">
                    <a16:creationId xmlns:a16="http://schemas.microsoft.com/office/drawing/2014/main" id="{615112B1-4C0A-70F8-FD1F-AE6F5BC4BF30}"/>
                  </a:ext>
                </a:extLst>
              </p:cNvPr>
              <p:cNvCxnSpPr/>
              <p:nvPr/>
            </p:nvCxnSpPr>
            <p:spPr>
              <a:xfrm>
                <a:off x="8930640" y="3281680"/>
                <a:ext cx="1207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67FAE4-8D18-FE2A-4D79-CCE6B1D2E8BC}"/>
                  </a:ext>
                </a:extLst>
              </p:cNvPr>
              <p:cNvCxnSpPr>
                <a:cxnSpLocks/>
              </p:cNvCxnSpPr>
              <p:nvPr/>
            </p:nvCxnSpPr>
            <p:spPr>
              <a:xfrm flipV="1">
                <a:off x="8930640" y="2682240"/>
                <a:ext cx="0" cy="59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C1A3A1E-A93A-6E79-CA3E-B851CF8B2DE3}"/>
                  </a:ext>
                </a:extLst>
              </p:cNvPr>
              <p:cNvSpPr/>
              <p:nvPr/>
            </p:nvSpPr>
            <p:spPr>
              <a:xfrm>
                <a:off x="9029752" y="3001542"/>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31" name="Oval 30">
                <a:extLst>
                  <a:ext uri="{FF2B5EF4-FFF2-40B4-BE49-F238E27FC236}">
                    <a16:creationId xmlns:a16="http://schemas.microsoft.com/office/drawing/2014/main" id="{0143B24D-0B57-6FD0-533F-E918D40E0B77}"/>
                  </a:ext>
                </a:extLst>
              </p:cNvPr>
              <p:cNvSpPr/>
              <p:nvPr/>
            </p:nvSpPr>
            <p:spPr>
              <a:xfrm>
                <a:off x="9151013"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32" name="Oval 31">
                <a:extLst>
                  <a:ext uri="{FF2B5EF4-FFF2-40B4-BE49-F238E27FC236}">
                    <a16:creationId xmlns:a16="http://schemas.microsoft.com/office/drawing/2014/main" id="{20B30EB9-D8F5-7756-0A09-73D33AF4D481}"/>
                  </a:ext>
                </a:extLst>
              </p:cNvPr>
              <p:cNvSpPr/>
              <p:nvPr/>
            </p:nvSpPr>
            <p:spPr>
              <a:xfrm>
                <a:off x="9673599"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33" name="Oval 32">
                <a:extLst>
                  <a:ext uri="{FF2B5EF4-FFF2-40B4-BE49-F238E27FC236}">
                    <a16:creationId xmlns:a16="http://schemas.microsoft.com/office/drawing/2014/main" id="{AAD7207C-4B19-BEAD-3967-33BE7153B553}"/>
                  </a:ext>
                </a:extLst>
              </p:cNvPr>
              <p:cNvSpPr/>
              <p:nvPr/>
            </p:nvSpPr>
            <p:spPr>
              <a:xfrm>
                <a:off x="9802821" y="3041948"/>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34" name="Oval 33">
                <a:extLst>
                  <a:ext uri="{FF2B5EF4-FFF2-40B4-BE49-F238E27FC236}">
                    <a16:creationId xmlns:a16="http://schemas.microsoft.com/office/drawing/2014/main" id="{0966B698-A9D8-7E9B-3A8E-C052F40A9ABD}"/>
                  </a:ext>
                </a:extLst>
              </p:cNvPr>
              <p:cNvSpPr/>
              <p:nvPr/>
            </p:nvSpPr>
            <p:spPr>
              <a:xfrm>
                <a:off x="9412306"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35" name="TextBox 34">
                <a:extLst>
                  <a:ext uri="{FF2B5EF4-FFF2-40B4-BE49-F238E27FC236}">
                    <a16:creationId xmlns:a16="http://schemas.microsoft.com/office/drawing/2014/main" id="{4AA9AA68-1E08-4CAE-CE08-C58BBFC29457}"/>
                  </a:ext>
                </a:extLst>
              </p:cNvPr>
              <p:cNvSpPr txBox="1"/>
              <p:nvPr/>
            </p:nvSpPr>
            <p:spPr>
              <a:xfrm rot="16200000">
                <a:off x="8449619" y="2889996"/>
                <a:ext cx="608581" cy="223091"/>
              </a:xfrm>
              <a:prstGeom prst="rect">
                <a:avLst/>
              </a:prstGeom>
              <a:noFill/>
            </p:spPr>
            <p:txBody>
              <a:bodyPr wrap="none" rtlCol="0">
                <a:spAutoFit/>
              </a:bodyPr>
              <a:lstStyle/>
              <a:p>
                <a:r>
                  <a:rPr lang="en-US" sz="1333" dirty="0"/>
                  <a:t>-log10(p)</a:t>
                </a:r>
              </a:p>
            </p:txBody>
          </p:sp>
          <p:sp>
            <p:nvSpPr>
              <p:cNvPr id="36" name="Rectangle 35">
                <a:extLst>
                  <a:ext uri="{FF2B5EF4-FFF2-40B4-BE49-F238E27FC236}">
                    <a16:creationId xmlns:a16="http://schemas.microsoft.com/office/drawing/2014/main" id="{FD33175E-04E4-1469-B92C-C8B0D16C2A88}"/>
                  </a:ext>
                </a:extLst>
              </p:cNvPr>
              <p:cNvSpPr/>
              <p:nvPr/>
            </p:nvSpPr>
            <p:spPr>
              <a:xfrm>
                <a:off x="9228047" y="2201349"/>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a:p>
            </p:txBody>
          </p:sp>
          <p:sp>
            <p:nvSpPr>
              <p:cNvPr id="37" name="Rectangle 36">
                <a:extLst>
                  <a:ext uri="{FF2B5EF4-FFF2-40B4-BE49-F238E27FC236}">
                    <a16:creationId xmlns:a16="http://schemas.microsoft.com/office/drawing/2014/main" id="{632F7634-18C0-3812-8AFC-DDA6EB659FF4}"/>
                  </a:ext>
                </a:extLst>
              </p:cNvPr>
              <p:cNvSpPr/>
              <p:nvPr/>
            </p:nvSpPr>
            <p:spPr>
              <a:xfrm>
                <a:off x="9392636" y="2201349"/>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38" name="Rectangle 37">
                <a:extLst>
                  <a:ext uri="{FF2B5EF4-FFF2-40B4-BE49-F238E27FC236}">
                    <a16:creationId xmlns:a16="http://schemas.microsoft.com/office/drawing/2014/main" id="{D1D5E6E2-3AF2-2BB8-754E-FB3D238D78CC}"/>
                  </a:ext>
                </a:extLst>
              </p:cNvPr>
              <p:cNvSpPr/>
              <p:nvPr/>
            </p:nvSpPr>
            <p:spPr>
              <a:xfrm>
                <a:off x="9557225" y="2201349"/>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a:p>
            </p:txBody>
          </p:sp>
          <p:sp>
            <p:nvSpPr>
              <p:cNvPr id="39" name="Rectangle 38">
                <a:extLst>
                  <a:ext uri="{FF2B5EF4-FFF2-40B4-BE49-F238E27FC236}">
                    <a16:creationId xmlns:a16="http://schemas.microsoft.com/office/drawing/2014/main" id="{CA6DC51B-4D26-0576-819C-27C43EBD3603}"/>
                  </a:ext>
                </a:extLst>
              </p:cNvPr>
              <p:cNvSpPr/>
              <p:nvPr/>
            </p:nvSpPr>
            <p:spPr>
              <a:xfrm>
                <a:off x="9228047" y="2365506"/>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40" name="Rectangle 39">
                <a:extLst>
                  <a:ext uri="{FF2B5EF4-FFF2-40B4-BE49-F238E27FC236}">
                    <a16:creationId xmlns:a16="http://schemas.microsoft.com/office/drawing/2014/main" id="{388E1B01-DDDD-138B-295F-DFF7FE2FC7C8}"/>
                  </a:ext>
                </a:extLst>
              </p:cNvPr>
              <p:cNvSpPr/>
              <p:nvPr/>
            </p:nvSpPr>
            <p:spPr>
              <a:xfrm>
                <a:off x="9392636" y="2365506"/>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a:p>
            </p:txBody>
          </p:sp>
          <p:sp>
            <p:nvSpPr>
              <p:cNvPr id="41" name="Rectangle 40">
                <a:extLst>
                  <a:ext uri="{FF2B5EF4-FFF2-40B4-BE49-F238E27FC236}">
                    <a16:creationId xmlns:a16="http://schemas.microsoft.com/office/drawing/2014/main" id="{DBC527C6-9E2C-0897-0A37-2DCEC41F5396}"/>
                  </a:ext>
                </a:extLst>
              </p:cNvPr>
              <p:cNvSpPr/>
              <p:nvPr/>
            </p:nvSpPr>
            <p:spPr>
              <a:xfrm>
                <a:off x="9557225" y="2365506"/>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42" name="Rectangle 41">
                <a:extLst>
                  <a:ext uri="{FF2B5EF4-FFF2-40B4-BE49-F238E27FC236}">
                    <a16:creationId xmlns:a16="http://schemas.microsoft.com/office/drawing/2014/main" id="{A30A26FD-4BEF-0630-62BE-BFC0457DB971}"/>
                  </a:ext>
                </a:extLst>
              </p:cNvPr>
              <p:cNvSpPr/>
              <p:nvPr/>
            </p:nvSpPr>
            <p:spPr>
              <a:xfrm>
                <a:off x="9228047" y="2517857"/>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a:p>
            </p:txBody>
          </p:sp>
          <p:sp>
            <p:nvSpPr>
              <p:cNvPr id="43" name="Rectangle 42">
                <a:extLst>
                  <a:ext uri="{FF2B5EF4-FFF2-40B4-BE49-F238E27FC236}">
                    <a16:creationId xmlns:a16="http://schemas.microsoft.com/office/drawing/2014/main" id="{EBE83AF8-3B30-53DE-C8FA-5263B22399A8}"/>
                  </a:ext>
                </a:extLst>
              </p:cNvPr>
              <p:cNvSpPr/>
              <p:nvPr/>
            </p:nvSpPr>
            <p:spPr>
              <a:xfrm>
                <a:off x="9392636" y="2517857"/>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44" name="Rectangle 43">
                <a:extLst>
                  <a:ext uri="{FF2B5EF4-FFF2-40B4-BE49-F238E27FC236}">
                    <a16:creationId xmlns:a16="http://schemas.microsoft.com/office/drawing/2014/main" id="{829B4860-AC8B-1543-A2CA-BED3960AB808}"/>
                  </a:ext>
                </a:extLst>
              </p:cNvPr>
              <p:cNvSpPr/>
              <p:nvPr/>
            </p:nvSpPr>
            <p:spPr>
              <a:xfrm>
                <a:off x="9557225" y="2517857"/>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a:p>
            </p:txBody>
          </p:sp>
          <p:sp>
            <p:nvSpPr>
              <p:cNvPr id="45" name="TextBox 44">
                <a:extLst>
                  <a:ext uri="{FF2B5EF4-FFF2-40B4-BE49-F238E27FC236}">
                    <a16:creationId xmlns:a16="http://schemas.microsoft.com/office/drawing/2014/main" id="{70609CED-41B1-A672-B669-D4ADD9357B34}"/>
                  </a:ext>
                </a:extLst>
              </p:cNvPr>
              <p:cNvSpPr txBox="1"/>
              <p:nvPr/>
            </p:nvSpPr>
            <p:spPr>
              <a:xfrm>
                <a:off x="8447340" y="2201349"/>
                <a:ext cx="689084" cy="530771"/>
              </a:xfrm>
              <a:prstGeom prst="rect">
                <a:avLst/>
              </a:prstGeom>
              <a:noFill/>
            </p:spPr>
            <p:txBody>
              <a:bodyPr wrap="none" rtlCol="0">
                <a:spAutoFit/>
              </a:bodyPr>
              <a:lstStyle/>
              <a:p>
                <a:r>
                  <a:rPr lang="en-US" sz="1333" dirty="0"/>
                  <a:t>Coding</a:t>
                </a:r>
              </a:p>
              <a:p>
                <a:r>
                  <a:rPr lang="en-US" sz="1333" dirty="0"/>
                  <a:t>Intron</a:t>
                </a:r>
              </a:p>
              <a:p>
                <a:r>
                  <a:rPr lang="en-US" sz="1333" dirty="0"/>
                  <a:t>Conserved</a:t>
                </a:r>
              </a:p>
            </p:txBody>
          </p:sp>
          <p:cxnSp>
            <p:nvCxnSpPr>
              <p:cNvPr id="46" name="Straight Arrow Connector 45">
                <a:extLst>
                  <a:ext uri="{FF2B5EF4-FFF2-40B4-BE49-F238E27FC236}">
                    <a16:creationId xmlns:a16="http://schemas.microsoft.com/office/drawing/2014/main" id="{A101027B-A3AF-B654-F419-C6E12B1F5D3E}"/>
                  </a:ext>
                </a:extLst>
              </p:cNvPr>
              <p:cNvCxnSpPr>
                <a:cxnSpLocks/>
              </p:cNvCxnSpPr>
              <p:nvPr/>
            </p:nvCxnSpPr>
            <p:spPr>
              <a:xfrm flipH="1">
                <a:off x="9251468" y="2633472"/>
                <a:ext cx="38836" cy="14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6251DAF-1ABD-FA32-B0ED-623B3FCF9FAF}"/>
                  </a:ext>
                </a:extLst>
              </p:cNvPr>
              <p:cNvCxnSpPr>
                <a:stCxn id="43" idx="2"/>
                <a:endCxn id="34" idx="0"/>
              </p:cNvCxnSpPr>
              <p:nvPr/>
            </p:nvCxnSpPr>
            <p:spPr>
              <a:xfrm>
                <a:off x="9474931" y="2609297"/>
                <a:ext cx="14402" cy="16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1B9EA11-7AF8-C2FC-AE29-0294376B02C0}"/>
                  </a:ext>
                </a:extLst>
              </p:cNvPr>
              <p:cNvCxnSpPr>
                <a:stCxn id="44" idx="2"/>
                <a:endCxn id="32" idx="0"/>
              </p:cNvCxnSpPr>
              <p:nvPr/>
            </p:nvCxnSpPr>
            <p:spPr>
              <a:xfrm>
                <a:off x="9639520" y="2609297"/>
                <a:ext cx="111106" cy="16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102F43F9-6F4F-A1C4-6990-D1B1E73D50D5}"/>
                </a:ext>
              </a:extLst>
            </p:cNvPr>
            <p:cNvGrpSpPr/>
            <p:nvPr/>
          </p:nvGrpSpPr>
          <p:grpSpPr>
            <a:xfrm>
              <a:off x="10216482" y="1994085"/>
              <a:ext cx="1675782" cy="1311747"/>
              <a:chOff x="10216482" y="1994085"/>
              <a:chExt cx="1675782" cy="1311747"/>
            </a:xfrm>
          </p:grpSpPr>
          <p:cxnSp>
            <p:nvCxnSpPr>
              <p:cNvPr id="7" name="Straight Arrow Connector 6">
                <a:extLst>
                  <a:ext uri="{FF2B5EF4-FFF2-40B4-BE49-F238E27FC236}">
                    <a16:creationId xmlns:a16="http://schemas.microsoft.com/office/drawing/2014/main" id="{9B923A68-169D-0A6B-BD3F-CF713D1CEBC4}"/>
                  </a:ext>
                </a:extLst>
              </p:cNvPr>
              <p:cNvCxnSpPr/>
              <p:nvPr/>
            </p:nvCxnSpPr>
            <p:spPr>
              <a:xfrm>
                <a:off x="10684418" y="3281680"/>
                <a:ext cx="1207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618981F-D2C0-2719-CE2B-A4DE26345E85}"/>
                  </a:ext>
                </a:extLst>
              </p:cNvPr>
              <p:cNvCxnSpPr>
                <a:cxnSpLocks/>
              </p:cNvCxnSpPr>
              <p:nvPr/>
            </p:nvCxnSpPr>
            <p:spPr>
              <a:xfrm flipV="1">
                <a:off x="10684418" y="2682240"/>
                <a:ext cx="0" cy="59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E5EE2BB-C37A-7243-2835-C2F6F13204BD}"/>
                  </a:ext>
                </a:extLst>
              </p:cNvPr>
              <p:cNvSpPr/>
              <p:nvPr/>
            </p:nvSpPr>
            <p:spPr>
              <a:xfrm>
                <a:off x="10783530" y="3001542"/>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0" name="Oval 9">
                <a:extLst>
                  <a:ext uri="{FF2B5EF4-FFF2-40B4-BE49-F238E27FC236}">
                    <a16:creationId xmlns:a16="http://schemas.microsoft.com/office/drawing/2014/main" id="{68D44731-00D5-EDF5-0207-D1915435C500}"/>
                  </a:ext>
                </a:extLst>
              </p:cNvPr>
              <p:cNvSpPr/>
              <p:nvPr/>
            </p:nvSpPr>
            <p:spPr>
              <a:xfrm>
                <a:off x="10904791"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1" name="Oval 10">
                <a:extLst>
                  <a:ext uri="{FF2B5EF4-FFF2-40B4-BE49-F238E27FC236}">
                    <a16:creationId xmlns:a16="http://schemas.microsoft.com/office/drawing/2014/main" id="{4EEFEAAE-8B0C-2FD2-61E8-7970EF8619B6}"/>
                  </a:ext>
                </a:extLst>
              </p:cNvPr>
              <p:cNvSpPr/>
              <p:nvPr/>
            </p:nvSpPr>
            <p:spPr>
              <a:xfrm>
                <a:off x="11427377"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2" name="Oval 11">
                <a:extLst>
                  <a:ext uri="{FF2B5EF4-FFF2-40B4-BE49-F238E27FC236}">
                    <a16:creationId xmlns:a16="http://schemas.microsoft.com/office/drawing/2014/main" id="{DA088F02-F309-0CCD-917A-EBB3A496D7DC}"/>
                  </a:ext>
                </a:extLst>
              </p:cNvPr>
              <p:cNvSpPr/>
              <p:nvPr/>
            </p:nvSpPr>
            <p:spPr>
              <a:xfrm>
                <a:off x="11556599" y="3041948"/>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3" name="Oval 12">
                <a:extLst>
                  <a:ext uri="{FF2B5EF4-FFF2-40B4-BE49-F238E27FC236}">
                    <a16:creationId xmlns:a16="http://schemas.microsoft.com/office/drawing/2014/main" id="{3621B912-B4AC-42EC-CB88-13791C75D73D}"/>
                  </a:ext>
                </a:extLst>
              </p:cNvPr>
              <p:cNvSpPr/>
              <p:nvPr/>
            </p:nvSpPr>
            <p:spPr>
              <a:xfrm>
                <a:off x="11166084" y="2546718"/>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sz="2400"/>
              </a:p>
            </p:txBody>
          </p:sp>
          <p:sp>
            <p:nvSpPr>
              <p:cNvPr id="14" name="TextBox 13">
                <a:extLst>
                  <a:ext uri="{FF2B5EF4-FFF2-40B4-BE49-F238E27FC236}">
                    <a16:creationId xmlns:a16="http://schemas.microsoft.com/office/drawing/2014/main" id="{8C715AF3-A909-574C-5E3E-DC5BB769DAD1}"/>
                  </a:ext>
                </a:extLst>
              </p:cNvPr>
              <p:cNvSpPr txBox="1"/>
              <p:nvPr/>
            </p:nvSpPr>
            <p:spPr>
              <a:xfrm rot="16200000">
                <a:off x="10203397" y="2889996"/>
                <a:ext cx="608581" cy="223091"/>
              </a:xfrm>
              <a:prstGeom prst="rect">
                <a:avLst/>
              </a:prstGeom>
              <a:noFill/>
            </p:spPr>
            <p:txBody>
              <a:bodyPr wrap="none" rtlCol="0">
                <a:spAutoFit/>
              </a:bodyPr>
              <a:lstStyle/>
              <a:p>
                <a:r>
                  <a:rPr lang="en-US" sz="1333" dirty="0"/>
                  <a:t>-log10(p)</a:t>
                </a:r>
              </a:p>
            </p:txBody>
          </p:sp>
          <p:sp>
            <p:nvSpPr>
              <p:cNvPr id="15" name="Rectangle 14">
                <a:extLst>
                  <a:ext uri="{FF2B5EF4-FFF2-40B4-BE49-F238E27FC236}">
                    <a16:creationId xmlns:a16="http://schemas.microsoft.com/office/drawing/2014/main" id="{754CE4B4-4B52-D5E0-1544-E94481340943}"/>
                  </a:ext>
                </a:extLst>
              </p:cNvPr>
              <p:cNvSpPr/>
              <p:nvPr/>
            </p:nvSpPr>
            <p:spPr>
              <a:xfrm>
                <a:off x="10981825" y="1994085"/>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64F5FECC-9AE0-6EBB-D043-A00BDD3E7146}"/>
                  </a:ext>
                </a:extLst>
              </p:cNvPr>
              <p:cNvSpPr/>
              <p:nvPr/>
            </p:nvSpPr>
            <p:spPr>
              <a:xfrm>
                <a:off x="11146414" y="1994085"/>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7" name="Rectangle 16">
                <a:extLst>
                  <a:ext uri="{FF2B5EF4-FFF2-40B4-BE49-F238E27FC236}">
                    <a16:creationId xmlns:a16="http://schemas.microsoft.com/office/drawing/2014/main" id="{D750FAB4-13F7-9AFD-DAE4-5DADEB4F5635}"/>
                  </a:ext>
                </a:extLst>
              </p:cNvPr>
              <p:cNvSpPr/>
              <p:nvPr/>
            </p:nvSpPr>
            <p:spPr>
              <a:xfrm>
                <a:off x="11311003" y="1994085"/>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a:p>
            </p:txBody>
          </p:sp>
          <p:sp>
            <p:nvSpPr>
              <p:cNvPr id="18" name="Rectangle 17">
                <a:extLst>
                  <a:ext uri="{FF2B5EF4-FFF2-40B4-BE49-F238E27FC236}">
                    <a16:creationId xmlns:a16="http://schemas.microsoft.com/office/drawing/2014/main" id="{D8441D8E-5A12-6F73-9645-063932C2FEF1}"/>
                  </a:ext>
                </a:extLst>
              </p:cNvPr>
              <p:cNvSpPr/>
              <p:nvPr/>
            </p:nvSpPr>
            <p:spPr>
              <a:xfrm>
                <a:off x="10981825" y="2158242"/>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19" name="Rectangle 18">
                <a:extLst>
                  <a:ext uri="{FF2B5EF4-FFF2-40B4-BE49-F238E27FC236}">
                    <a16:creationId xmlns:a16="http://schemas.microsoft.com/office/drawing/2014/main" id="{2352FA54-9EC5-B39E-DB25-457CCE1B89C2}"/>
                  </a:ext>
                </a:extLst>
              </p:cNvPr>
              <p:cNvSpPr/>
              <p:nvPr/>
            </p:nvSpPr>
            <p:spPr>
              <a:xfrm>
                <a:off x="11146414" y="2158242"/>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a:p>
            </p:txBody>
          </p:sp>
          <p:sp>
            <p:nvSpPr>
              <p:cNvPr id="20" name="Rectangle 19">
                <a:extLst>
                  <a:ext uri="{FF2B5EF4-FFF2-40B4-BE49-F238E27FC236}">
                    <a16:creationId xmlns:a16="http://schemas.microsoft.com/office/drawing/2014/main" id="{31B6DF94-E5F8-2123-529E-3E977EA4863C}"/>
                  </a:ext>
                </a:extLst>
              </p:cNvPr>
              <p:cNvSpPr/>
              <p:nvPr/>
            </p:nvSpPr>
            <p:spPr>
              <a:xfrm>
                <a:off x="11311003" y="2158242"/>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1" name="Rectangle 20">
                <a:extLst>
                  <a:ext uri="{FF2B5EF4-FFF2-40B4-BE49-F238E27FC236}">
                    <a16:creationId xmlns:a16="http://schemas.microsoft.com/office/drawing/2014/main" id="{B19FF8F1-249B-538F-8735-609DED7E8C5F}"/>
                  </a:ext>
                </a:extLst>
              </p:cNvPr>
              <p:cNvSpPr/>
              <p:nvPr/>
            </p:nvSpPr>
            <p:spPr>
              <a:xfrm>
                <a:off x="10981825" y="2310593"/>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a:p>
            </p:txBody>
          </p:sp>
          <p:sp>
            <p:nvSpPr>
              <p:cNvPr id="22" name="Rectangle 21">
                <a:extLst>
                  <a:ext uri="{FF2B5EF4-FFF2-40B4-BE49-F238E27FC236}">
                    <a16:creationId xmlns:a16="http://schemas.microsoft.com/office/drawing/2014/main" id="{ADA30896-F576-6924-6530-632DD0BCB3C7}"/>
                  </a:ext>
                </a:extLst>
              </p:cNvPr>
              <p:cNvSpPr/>
              <p:nvPr/>
            </p:nvSpPr>
            <p:spPr>
              <a:xfrm>
                <a:off x="11146414" y="2310593"/>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sz="2400"/>
              </a:p>
            </p:txBody>
          </p:sp>
          <p:sp>
            <p:nvSpPr>
              <p:cNvPr id="23" name="Rectangle 22">
                <a:extLst>
                  <a:ext uri="{FF2B5EF4-FFF2-40B4-BE49-F238E27FC236}">
                    <a16:creationId xmlns:a16="http://schemas.microsoft.com/office/drawing/2014/main" id="{619491F8-E792-EEBA-3914-8BD0609E7645}"/>
                  </a:ext>
                </a:extLst>
              </p:cNvPr>
              <p:cNvSpPr/>
              <p:nvPr/>
            </p:nvSpPr>
            <p:spPr>
              <a:xfrm>
                <a:off x="11311003" y="2310593"/>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sz="2400"/>
              </a:p>
            </p:txBody>
          </p:sp>
          <p:sp>
            <p:nvSpPr>
              <p:cNvPr id="24" name="TextBox 23">
                <a:extLst>
                  <a:ext uri="{FF2B5EF4-FFF2-40B4-BE49-F238E27FC236}">
                    <a16:creationId xmlns:a16="http://schemas.microsoft.com/office/drawing/2014/main" id="{35D16F85-8F04-91E6-C40F-402E05EDE79D}"/>
                  </a:ext>
                </a:extLst>
              </p:cNvPr>
              <p:cNvSpPr txBox="1"/>
              <p:nvPr/>
            </p:nvSpPr>
            <p:spPr>
              <a:xfrm>
                <a:off x="10216482" y="2033800"/>
                <a:ext cx="689084" cy="530771"/>
              </a:xfrm>
              <a:prstGeom prst="rect">
                <a:avLst/>
              </a:prstGeom>
              <a:noFill/>
            </p:spPr>
            <p:txBody>
              <a:bodyPr wrap="none" rtlCol="0">
                <a:spAutoFit/>
              </a:bodyPr>
              <a:lstStyle/>
              <a:p>
                <a:r>
                  <a:rPr lang="en-US" sz="1333" dirty="0"/>
                  <a:t>Coding</a:t>
                </a:r>
              </a:p>
              <a:p>
                <a:r>
                  <a:rPr lang="en-US" sz="1333" dirty="0"/>
                  <a:t>Intron</a:t>
                </a:r>
              </a:p>
              <a:p>
                <a:r>
                  <a:rPr lang="en-US" sz="1333" dirty="0"/>
                  <a:t>Conserved</a:t>
                </a:r>
              </a:p>
            </p:txBody>
          </p:sp>
          <p:cxnSp>
            <p:nvCxnSpPr>
              <p:cNvPr id="25" name="Straight Arrow Connector 24">
                <a:extLst>
                  <a:ext uri="{FF2B5EF4-FFF2-40B4-BE49-F238E27FC236}">
                    <a16:creationId xmlns:a16="http://schemas.microsoft.com/office/drawing/2014/main" id="{77FE8779-5E62-E8F1-5D1D-A6692197D8EF}"/>
                  </a:ext>
                </a:extLst>
              </p:cNvPr>
              <p:cNvCxnSpPr>
                <a:cxnSpLocks/>
                <a:stCxn id="21" idx="2"/>
              </p:cNvCxnSpPr>
              <p:nvPr/>
            </p:nvCxnSpPr>
            <p:spPr>
              <a:xfrm flipH="1">
                <a:off x="11005246" y="2402033"/>
                <a:ext cx="58874" cy="373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ED20CB-A90D-74CA-A041-CA68CFC82091}"/>
                  </a:ext>
                </a:extLst>
              </p:cNvPr>
              <p:cNvCxnSpPr>
                <a:stCxn id="22" idx="2"/>
                <a:endCxn id="13" idx="0"/>
              </p:cNvCxnSpPr>
              <p:nvPr/>
            </p:nvCxnSpPr>
            <p:spPr>
              <a:xfrm>
                <a:off x="11228709" y="2402033"/>
                <a:ext cx="14402" cy="14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35DE0A9-59AC-84EC-95B1-9069485DC5CD}"/>
                  </a:ext>
                </a:extLst>
              </p:cNvPr>
              <p:cNvCxnSpPr>
                <a:stCxn id="23" idx="2"/>
                <a:endCxn id="11" idx="0"/>
              </p:cNvCxnSpPr>
              <p:nvPr/>
            </p:nvCxnSpPr>
            <p:spPr>
              <a:xfrm>
                <a:off x="11393298" y="2402033"/>
                <a:ext cx="111106" cy="376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sp>
        <p:nvSpPr>
          <p:cNvPr id="49" name="Slide Number Placeholder 48">
            <a:extLst>
              <a:ext uri="{FF2B5EF4-FFF2-40B4-BE49-F238E27FC236}">
                <a16:creationId xmlns:a16="http://schemas.microsoft.com/office/drawing/2014/main" id="{0F6089A9-CCA4-704C-42C6-5CBABCD9C2B9}"/>
              </a:ext>
            </a:extLst>
          </p:cNvPr>
          <p:cNvSpPr>
            <a:spLocks noGrp="1"/>
          </p:cNvSpPr>
          <p:nvPr>
            <p:ph type="sldNum" sz="quarter" idx="12"/>
          </p:nvPr>
        </p:nvSpPr>
        <p:spPr/>
        <p:txBody>
          <a:bodyPr/>
          <a:lstStyle/>
          <a:p>
            <a:fld id="{B82CCC60-E8CD-4174-8B1A-7DF615B22EEF}" type="slidenum">
              <a:rPr lang="en-US" smtClean="0"/>
              <a:pPr/>
              <a:t>34</a:t>
            </a:fld>
            <a:endParaRPr lang="en-US"/>
          </a:p>
        </p:txBody>
      </p:sp>
      <p:pic>
        <p:nvPicPr>
          <p:cNvPr id="50" name="Picture 49" descr="Shape&#10;&#10;Description automatically generated with medium confidence">
            <a:extLst>
              <a:ext uri="{FF2B5EF4-FFF2-40B4-BE49-F238E27FC236}">
                <a16:creationId xmlns:a16="http://schemas.microsoft.com/office/drawing/2014/main" id="{50EC3032-EAE5-F968-01B0-7EFF42F4C80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00206753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D3BC-1CB5-09ED-AC35-2481CC27FB38}"/>
              </a:ext>
            </a:extLst>
          </p:cNvPr>
          <p:cNvSpPr>
            <a:spLocks noGrp="1"/>
          </p:cNvSpPr>
          <p:nvPr>
            <p:ph type="title"/>
          </p:nvPr>
        </p:nvSpPr>
        <p:spPr>
          <a:xfrm>
            <a:off x="838200" y="395947"/>
            <a:ext cx="10515600" cy="1325563"/>
          </a:xfrm>
        </p:spPr>
        <p:txBody>
          <a:bodyPr>
            <a:noAutofit/>
          </a:bodyPr>
          <a:lstStyle/>
          <a:p>
            <a:r>
              <a:rPr lang="en-US" dirty="0"/>
              <a:t>DTL: Disease-specific variants detections</a:t>
            </a:r>
          </a:p>
        </p:txBody>
      </p:sp>
      <p:grpSp>
        <p:nvGrpSpPr>
          <p:cNvPr id="20" name="Group 19">
            <a:extLst>
              <a:ext uri="{FF2B5EF4-FFF2-40B4-BE49-F238E27FC236}">
                <a16:creationId xmlns:a16="http://schemas.microsoft.com/office/drawing/2014/main" id="{E9B4D619-AD60-5B71-FF03-A0D2DBE37270}"/>
              </a:ext>
            </a:extLst>
          </p:cNvPr>
          <p:cNvGrpSpPr/>
          <p:nvPr/>
        </p:nvGrpSpPr>
        <p:grpSpPr>
          <a:xfrm>
            <a:off x="9636177" y="10452"/>
            <a:ext cx="2555823" cy="939496"/>
            <a:chOff x="858554" y="1350621"/>
            <a:chExt cx="3236402" cy="1371175"/>
          </a:xfrm>
        </p:grpSpPr>
        <p:grpSp>
          <p:nvGrpSpPr>
            <p:cNvPr id="17" name="Group 16">
              <a:extLst>
                <a:ext uri="{FF2B5EF4-FFF2-40B4-BE49-F238E27FC236}">
                  <a16:creationId xmlns:a16="http://schemas.microsoft.com/office/drawing/2014/main" id="{F830A382-4313-C1E9-8C63-46F25A037AB3}"/>
                </a:ext>
              </a:extLst>
            </p:cNvPr>
            <p:cNvGrpSpPr/>
            <p:nvPr/>
          </p:nvGrpSpPr>
          <p:grpSpPr>
            <a:xfrm>
              <a:off x="858554" y="1350621"/>
              <a:ext cx="1183081" cy="1369660"/>
              <a:chOff x="2348395" y="1269942"/>
              <a:chExt cx="1183081" cy="1369660"/>
            </a:xfrm>
          </p:grpSpPr>
          <p:pic>
            <p:nvPicPr>
              <p:cNvPr id="6" name="Picture 5" descr="A picture containing striped, posing&#10;&#10;Description automatically generated">
                <a:extLst>
                  <a:ext uri="{FF2B5EF4-FFF2-40B4-BE49-F238E27FC236}">
                    <a16:creationId xmlns:a16="http://schemas.microsoft.com/office/drawing/2014/main" id="{12FE406F-1C2D-A4A6-FD44-C7E2B3D1A20A}"/>
                  </a:ext>
                </a:extLst>
              </p:cNvPr>
              <p:cNvPicPr>
                <a:picLocks noChangeAspect="1"/>
              </p:cNvPicPr>
              <p:nvPr/>
            </p:nvPicPr>
            <p:blipFill>
              <a:blip r:embed="rId3"/>
              <a:stretch>
                <a:fillRect/>
              </a:stretch>
            </p:blipFill>
            <p:spPr>
              <a:xfrm>
                <a:off x="2482717" y="1269942"/>
                <a:ext cx="817610" cy="997762"/>
              </a:xfrm>
              <a:prstGeom prst="rect">
                <a:avLst/>
              </a:prstGeom>
            </p:spPr>
          </p:pic>
          <p:sp>
            <p:nvSpPr>
              <p:cNvPr id="7" name="TextBox 6">
                <a:extLst>
                  <a:ext uri="{FF2B5EF4-FFF2-40B4-BE49-F238E27FC236}">
                    <a16:creationId xmlns:a16="http://schemas.microsoft.com/office/drawing/2014/main" id="{A92A9A26-C25F-1C57-B56F-EA60811C3BED}"/>
                  </a:ext>
                </a:extLst>
              </p:cNvPr>
              <p:cNvSpPr txBox="1"/>
              <p:nvPr/>
            </p:nvSpPr>
            <p:spPr>
              <a:xfrm>
                <a:off x="2348395" y="2295314"/>
                <a:ext cx="1183081" cy="344288"/>
              </a:xfrm>
              <a:prstGeom prst="rect">
                <a:avLst/>
              </a:prstGeom>
              <a:noFill/>
            </p:spPr>
            <p:txBody>
              <a:bodyPr wrap="square" rtlCol="0">
                <a:spAutoFit/>
              </a:bodyPr>
              <a:lstStyle/>
              <a:p>
                <a:r>
                  <a:rPr lang="en-US" sz="933" dirty="0"/>
                  <a:t>Qing (Leah) Li </a:t>
                </a:r>
              </a:p>
            </p:txBody>
          </p:sp>
        </p:grpSp>
        <p:grpSp>
          <p:nvGrpSpPr>
            <p:cNvPr id="19" name="Group 18">
              <a:extLst>
                <a:ext uri="{FF2B5EF4-FFF2-40B4-BE49-F238E27FC236}">
                  <a16:creationId xmlns:a16="http://schemas.microsoft.com/office/drawing/2014/main" id="{4BDF7DFC-088D-8345-D94C-4393DB594F03}"/>
                </a:ext>
              </a:extLst>
            </p:cNvPr>
            <p:cNvGrpSpPr/>
            <p:nvPr/>
          </p:nvGrpSpPr>
          <p:grpSpPr>
            <a:xfrm>
              <a:off x="2952632" y="1393405"/>
              <a:ext cx="1142324" cy="1312896"/>
              <a:chOff x="2393736" y="3909989"/>
              <a:chExt cx="1142324" cy="1312896"/>
            </a:xfrm>
          </p:grpSpPr>
          <p:pic>
            <p:nvPicPr>
              <p:cNvPr id="8" name="Picture 7">
                <a:extLst>
                  <a:ext uri="{FF2B5EF4-FFF2-40B4-BE49-F238E27FC236}">
                    <a16:creationId xmlns:a16="http://schemas.microsoft.com/office/drawing/2014/main" id="{675732D8-7CAC-642D-431F-AA526B93EC5C}"/>
                  </a:ext>
                </a:extLst>
              </p:cNvPr>
              <p:cNvPicPr>
                <a:picLocks noChangeAspect="1"/>
              </p:cNvPicPr>
              <p:nvPr/>
            </p:nvPicPr>
            <p:blipFill>
              <a:blip r:embed="rId4"/>
              <a:stretch>
                <a:fillRect/>
              </a:stretch>
            </p:blipFill>
            <p:spPr>
              <a:xfrm>
                <a:off x="2482717" y="3909989"/>
                <a:ext cx="770880" cy="993901"/>
              </a:xfrm>
              <a:prstGeom prst="rect">
                <a:avLst/>
              </a:prstGeom>
            </p:spPr>
          </p:pic>
          <p:sp>
            <p:nvSpPr>
              <p:cNvPr id="9" name="TextBox 8">
                <a:extLst>
                  <a:ext uri="{FF2B5EF4-FFF2-40B4-BE49-F238E27FC236}">
                    <a16:creationId xmlns:a16="http://schemas.microsoft.com/office/drawing/2014/main" id="{390DBFF0-97BF-496A-F2C3-02B20B3D3A4A}"/>
                  </a:ext>
                </a:extLst>
              </p:cNvPr>
              <p:cNvSpPr txBox="1"/>
              <p:nvPr/>
            </p:nvSpPr>
            <p:spPr>
              <a:xfrm>
                <a:off x="2393736" y="4878597"/>
                <a:ext cx="1142324" cy="344288"/>
              </a:xfrm>
              <a:prstGeom prst="rect">
                <a:avLst/>
              </a:prstGeom>
              <a:noFill/>
            </p:spPr>
            <p:txBody>
              <a:bodyPr wrap="square" rtlCol="0">
                <a:spAutoFit/>
              </a:bodyPr>
              <a:lstStyle/>
              <a:p>
                <a:r>
                  <a:rPr lang="en-US" sz="933" dirty="0"/>
                  <a:t>Xingyi Guo</a:t>
                </a:r>
              </a:p>
            </p:txBody>
          </p:sp>
        </p:grpSp>
        <p:grpSp>
          <p:nvGrpSpPr>
            <p:cNvPr id="18" name="Group 17">
              <a:extLst>
                <a:ext uri="{FF2B5EF4-FFF2-40B4-BE49-F238E27FC236}">
                  <a16:creationId xmlns:a16="http://schemas.microsoft.com/office/drawing/2014/main" id="{99115A21-E24E-E262-A772-EC6DB193F278}"/>
                </a:ext>
              </a:extLst>
            </p:cNvPr>
            <p:cNvGrpSpPr/>
            <p:nvPr/>
          </p:nvGrpSpPr>
          <p:grpSpPr>
            <a:xfrm>
              <a:off x="2000488" y="1372140"/>
              <a:ext cx="1001216" cy="1349656"/>
              <a:chOff x="2453627" y="2629830"/>
              <a:chExt cx="1001216" cy="1349656"/>
            </a:xfrm>
          </p:grpSpPr>
          <p:pic>
            <p:nvPicPr>
              <p:cNvPr id="10" name="Picture 2">
                <a:extLst>
                  <a:ext uri="{FF2B5EF4-FFF2-40B4-BE49-F238E27FC236}">
                    <a16:creationId xmlns:a16="http://schemas.microsoft.com/office/drawing/2014/main" id="{4DAD3232-7E73-FF62-665A-5F36071EE1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3627" y="2629830"/>
                <a:ext cx="846701" cy="10519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75A7795-311D-56FA-40E2-5C02CE0D5AC6}"/>
                  </a:ext>
                </a:extLst>
              </p:cNvPr>
              <p:cNvSpPr txBox="1"/>
              <p:nvPr/>
            </p:nvSpPr>
            <p:spPr>
              <a:xfrm>
                <a:off x="2468305" y="3635198"/>
                <a:ext cx="986538" cy="344288"/>
              </a:xfrm>
              <a:prstGeom prst="rect">
                <a:avLst/>
              </a:prstGeom>
              <a:noFill/>
            </p:spPr>
            <p:txBody>
              <a:bodyPr wrap="square" rtlCol="0">
                <a:spAutoFit/>
              </a:bodyPr>
              <a:lstStyle/>
              <a:p>
                <a:r>
                  <a:rPr lang="en-US" sz="933" dirty="0"/>
                  <a:t>Quan Long</a:t>
                </a:r>
              </a:p>
            </p:txBody>
          </p:sp>
        </p:grpSp>
      </p:grpSp>
      <p:grpSp>
        <p:nvGrpSpPr>
          <p:cNvPr id="61" name="Group 60">
            <a:extLst>
              <a:ext uri="{FF2B5EF4-FFF2-40B4-BE49-F238E27FC236}">
                <a16:creationId xmlns:a16="http://schemas.microsoft.com/office/drawing/2014/main" id="{8D22A7E0-EBC2-6F8B-B98D-968908447ED3}"/>
              </a:ext>
            </a:extLst>
          </p:cNvPr>
          <p:cNvGrpSpPr/>
          <p:nvPr/>
        </p:nvGrpSpPr>
        <p:grpSpPr>
          <a:xfrm>
            <a:off x="3657603" y="1474117"/>
            <a:ext cx="2780339" cy="5231483"/>
            <a:chOff x="708397" y="836196"/>
            <a:chExt cx="2913510" cy="5859179"/>
          </a:xfrm>
        </p:grpSpPr>
        <p:sp>
          <p:nvSpPr>
            <p:cNvPr id="64" name="Rectangle 63">
              <a:extLst>
                <a:ext uri="{FF2B5EF4-FFF2-40B4-BE49-F238E27FC236}">
                  <a16:creationId xmlns:a16="http://schemas.microsoft.com/office/drawing/2014/main" id="{31B9CE5A-711C-7021-9DAA-B7C2069F42EF}"/>
                </a:ext>
              </a:extLst>
            </p:cNvPr>
            <p:cNvSpPr/>
            <p:nvPr/>
          </p:nvSpPr>
          <p:spPr>
            <a:xfrm>
              <a:off x="1454182" y="836196"/>
              <a:ext cx="1273637" cy="4058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altLang="zh-CN" sz="1333" dirty="0"/>
                <a:t>Enformer</a:t>
              </a:r>
              <a:endParaRPr lang="zh-CN" altLang="en-US" sz="1333" dirty="0"/>
            </a:p>
          </p:txBody>
        </p:sp>
        <p:pic>
          <p:nvPicPr>
            <p:cNvPr id="65" name="Picture 2" descr="Extended Data Fig. 1">
              <a:extLst>
                <a:ext uri="{FF2B5EF4-FFF2-40B4-BE49-F238E27FC236}">
                  <a16:creationId xmlns:a16="http://schemas.microsoft.com/office/drawing/2014/main" id="{C0FD47E5-C334-FFFA-A80A-5A5E3BFF09C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55586" b="26722"/>
            <a:stretch/>
          </p:blipFill>
          <p:spPr bwMode="auto">
            <a:xfrm>
              <a:off x="708397" y="1242053"/>
              <a:ext cx="2913510" cy="54533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80C0484-77B2-94A5-675E-4317057C6570}"/>
              </a:ext>
            </a:extLst>
          </p:cNvPr>
          <p:cNvGrpSpPr/>
          <p:nvPr/>
        </p:nvGrpSpPr>
        <p:grpSpPr>
          <a:xfrm>
            <a:off x="8243730" y="1519799"/>
            <a:ext cx="2867397" cy="5272149"/>
            <a:chOff x="8420638" y="465218"/>
            <a:chExt cx="2933162" cy="5916475"/>
          </a:xfrm>
        </p:grpSpPr>
        <p:sp>
          <p:nvSpPr>
            <p:cNvPr id="70" name="Rectangle 69">
              <a:extLst>
                <a:ext uri="{FF2B5EF4-FFF2-40B4-BE49-F238E27FC236}">
                  <a16:creationId xmlns:a16="http://schemas.microsoft.com/office/drawing/2014/main" id="{FFD1EEC4-0CF6-BE95-50E0-65D3B3886EE2}"/>
                </a:ext>
              </a:extLst>
            </p:cNvPr>
            <p:cNvSpPr/>
            <p:nvPr/>
          </p:nvSpPr>
          <p:spPr>
            <a:xfrm>
              <a:off x="9286355" y="5211151"/>
              <a:ext cx="1288668" cy="724202"/>
            </a:xfrm>
            <a:prstGeom prst="rect">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33"/>
            </a:p>
          </p:txBody>
        </p:sp>
        <p:pic>
          <p:nvPicPr>
            <p:cNvPr id="71" name="Picture 2" descr="Extended Data Fig. 1">
              <a:extLst>
                <a:ext uri="{FF2B5EF4-FFF2-40B4-BE49-F238E27FC236}">
                  <a16:creationId xmlns:a16="http://schemas.microsoft.com/office/drawing/2014/main" id="{5D09151E-811A-10E8-D7D0-04F5BA6A746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 r="55586" b="42323"/>
            <a:stretch/>
          </p:blipFill>
          <p:spPr bwMode="auto">
            <a:xfrm>
              <a:off x="8420638" y="836197"/>
              <a:ext cx="2933162" cy="424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D880DCBA-9471-DF8E-99D0-EFC50D3F4F80}"/>
                </a:ext>
              </a:extLst>
            </p:cNvPr>
            <p:cNvSpPr/>
            <p:nvPr/>
          </p:nvSpPr>
          <p:spPr>
            <a:xfrm>
              <a:off x="9373890" y="5290268"/>
              <a:ext cx="1173138" cy="1952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altLang="zh-CN" sz="933" dirty="0"/>
                <a:t>Conv(275,1,1)</a:t>
              </a:r>
              <a:endParaRPr lang="zh-CN" altLang="en-US" sz="933" dirty="0"/>
            </a:p>
          </p:txBody>
        </p:sp>
        <p:sp>
          <p:nvSpPr>
            <p:cNvPr id="73" name="Rectangle 72">
              <a:extLst>
                <a:ext uri="{FF2B5EF4-FFF2-40B4-BE49-F238E27FC236}">
                  <a16:creationId xmlns:a16="http://schemas.microsoft.com/office/drawing/2014/main" id="{6F4297A0-6280-0F6E-DFBD-2C718A5103EC}"/>
                </a:ext>
              </a:extLst>
            </p:cNvPr>
            <p:cNvSpPr/>
            <p:nvPr/>
          </p:nvSpPr>
          <p:spPr>
            <a:xfrm>
              <a:off x="9394003" y="5635926"/>
              <a:ext cx="1073371" cy="2221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altLang="zh-CN" sz="933" dirty="0" err="1"/>
                <a:t>Softplus</a:t>
              </a:r>
              <a:endParaRPr lang="zh-CN" altLang="en-US" sz="933" dirty="0"/>
            </a:p>
          </p:txBody>
        </p:sp>
        <p:sp>
          <p:nvSpPr>
            <p:cNvPr id="74" name="Rectangle 73">
              <a:extLst>
                <a:ext uri="{FF2B5EF4-FFF2-40B4-BE49-F238E27FC236}">
                  <a16:creationId xmlns:a16="http://schemas.microsoft.com/office/drawing/2014/main" id="{5895F354-E3BD-D828-0C49-6D84EC48B2FC}"/>
                </a:ext>
              </a:extLst>
            </p:cNvPr>
            <p:cNvSpPr/>
            <p:nvPr/>
          </p:nvSpPr>
          <p:spPr>
            <a:xfrm>
              <a:off x="9286355" y="6060701"/>
              <a:ext cx="1260674" cy="3209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altLang="zh-CN" sz="933" dirty="0"/>
                <a:t>Output Human</a:t>
              </a:r>
              <a:endParaRPr lang="zh-CN" altLang="en-US" sz="933" dirty="0"/>
            </a:p>
          </p:txBody>
        </p:sp>
        <p:cxnSp>
          <p:nvCxnSpPr>
            <p:cNvPr id="75" name="Straight Arrow Connector 74">
              <a:extLst>
                <a:ext uri="{FF2B5EF4-FFF2-40B4-BE49-F238E27FC236}">
                  <a16:creationId xmlns:a16="http://schemas.microsoft.com/office/drawing/2014/main" id="{4F717A23-37FC-E9B3-C1CF-39700ED7A96B}"/>
                </a:ext>
              </a:extLst>
            </p:cNvPr>
            <p:cNvCxnSpPr>
              <a:cxnSpLocks/>
            </p:cNvCxnSpPr>
            <p:nvPr/>
          </p:nvCxnSpPr>
          <p:spPr>
            <a:xfrm>
              <a:off x="9930688" y="5935353"/>
              <a:ext cx="0" cy="123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24684A6F-D252-76BD-EF43-BB6873A12B31}"/>
                </a:ext>
              </a:extLst>
            </p:cNvPr>
            <p:cNvCxnSpPr>
              <a:cxnSpLocks/>
            </p:cNvCxnSpPr>
            <p:nvPr/>
          </p:nvCxnSpPr>
          <p:spPr>
            <a:xfrm>
              <a:off x="9913236" y="5098715"/>
              <a:ext cx="0" cy="123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Rectangle 76">
              <a:extLst>
                <a:ext uri="{FF2B5EF4-FFF2-40B4-BE49-F238E27FC236}">
                  <a16:creationId xmlns:a16="http://schemas.microsoft.com/office/drawing/2014/main" id="{C61ED750-38DE-80DF-4B97-8BB8CAB1F4F0}"/>
                </a:ext>
              </a:extLst>
            </p:cNvPr>
            <p:cNvSpPr/>
            <p:nvPr/>
          </p:nvSpPr>
          <p:spPr>
            <a:xfrm>
              <a:off x="9207606" y="465218"/>
              <a:ext cx="1429561" cy="2869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altLang="zh-CN" sz="1333" dirty="0"/>
                <a:t>DTL</a:t>
              </a:r>
              <a:endParaRPr lang="zh-CN" altLang="en-US" sz="1333" dirty="0"/>
            </a:p>
          </p:txBody>
        </p:sp>
      </p:grpSp>
      <p:sp>
        <p:nvSpPr>
          <p:cNvPr id="78" name="Arrow: Right 77">
            <a:extLst>
              <a:ext uri="{FF2B5EF4-FFF2-40B4-BE49-F238E27FC236}">
                <a16:creationId xmlns:a16="http://schemas.microsoft.com/office/drawing/2014/main" id="{C263B598-10B1-DDE7-9A11-4447408403A3}"/>
              </a:ext>
            </a:extLst>
          </p:cNvPr>
          <p:cNvSpPr/>
          <p:nvPr/>
        </p:nvSpPr>
        <p:spPr>
          <a:xfrm>
            <a:off x="7144513" y="3897813"/>
            <a:ext cx="392647" cy="36938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33"/>
          </a:p>
        </p:txBody>
      </p:sp>
      <p:sp>
        <p:nvSpPr>
          <p:cNvPr id="4" name="Slide Number Placeholder 3">
            <a:extLst>
              <a:ext uri="{FF2B5EF4-FFF2-40B4-BE49-F238E27FC236}">
                <a16:creationId xmlns:a16="http://schemas.microsoft.com/office/drawing/2014/main" id="{D4261764-5237-5228-9597-2FD183C38A49}"/>
              </a:ext>
            </a:extLst>
          </p:cNvPr>
          <p:cNvSpPr>
            <a:spLocks noGrp="1"/>
          </p:cNvSpPr>
          <p:nvPr>
            <p:ph type="sldNum" sz="quarter" idx="12"/>
          </p:nvPr>
        </p:nvSpPr>
        <p:spPr/>
        <p:txBody>
          <a:bodyPr/>
          <a:lstStyle/>
          <a:p>
            <a:fld id="{B82CCC60-E8CD-4174-8B1A-7DF615B22EEF}" type="slidenum">
              <a:rPr lang="en-US" smtClean="0"/>
              <a:pPr/>
              <a:t>35</a:t>
            </a:fld>
            <a:endParaRPr lang="en-US"/>
          </a:p>
        </p:txBody>
      </p:sp>
      <p:pic>
        <p:nvPicPr>
          <p:cNvPr id="12" name="Picture 11">
            <a:extLst>
              <a:ext uri="{FF2B5EF4-FFF2-40B4-BE49-F238E27FC236}">
                <a16:creationId xmlns:a16="http://schemas.microsoft.com/office/drawing/2014/main" id="{8B8B879D-2055-9FCD-C6B3-8EF48193A869}"/>
              </a:ext>
            </a:extLst>
          </p:cNvPr>
          <p:cNvPicPr>
            <a:picLocks noChangeAspect="1"/>
          </p:cNvPicPr>
          <p:nvPr/>
        </p:nvPicPr>
        <p:blipFill>
          <a:blip r:embed="rId8"/>
          <a:stretch>
            <a:fillRect/>
          </a:stretch>
        </p:blipFill>
        <p:spPr>
          <a:xfrm>
            <a:off x="357810" y="3750008"/>
            <a:ext cx="2933949" cy="1115866"/>
          </a:xfrm>
          <a:prstGeom prst="rect">
            <a:avLst/>
          </a:prstGeom>
        </p:spPr>
      </p:pic>
      <p:sp>
        <p:nvSpPr>
          <p:cNvPr id="13" name="TextBox 12">
            <a:extLst>
              <a:ext uri="{FF2B5EF4-FFF2-40B4-BE49-F238E27FC236}">
                <a16:creationId xmlns:a16="http://schemas.microsoft.com/office/drawing/2014/main" id="{DC413077-12ED-AAB0-AAD6-A3ABC04270B1}"/>
              </a:ext>
            </a:extLst>
          </p:cNvPr>
          <p:cNvSpPr txBox="1"/>
          <p:nvPr/>
        </p:nvSpPr>
        <p:spPr>
          <a:xfrm>
            <a:off x="675884" y="3086585"/>
            <a:ext cx="2744905" cy="223886"/>
          </a:xfrm>
          <a:prstGeom prst="rect">
            <a:avLst/>
          </a:prstGeom>
          <a:noFill/>
        </p:spPr>
        <p:txBody>
          <a:bodyPr wrap="square">
            <a:spAutoFit/>
          </a:bodyPr>
          <a:lstStyle/>
          <a:p>
            <a:r>
              <a:rPr lang="en-US" sz="1200" b="1" dirty="0">
                <a:latin typeface="arial" panose="020B0604020202020204" pitchFamily="34" charset="0"/>
              </a:rPr>
              <a:t>S</a:t>
            </a:r>
            <a:r>
              <a:rPr lang="en-US" sz="1200" b="1" i="0" dirty="0">
                <a:effectLst/>
                <a:latin typeface="arial" panose="020B0604020202020204" pitchFamily="34" charset="0"/>
              </a:rPr>
              <a:t>tanding on the shoulders of giants</a:t>
            </a:r>
            <a:endParaRPr lang="en-US" sz="1200" b="1" dirty="0"/>
          </a:p>
        </p:txBody>
      </p:sp>
      <p:sp>
        <p:nvSpPr>
          <p:cNvPr id="14" name="Oval 13">
            <a:extLst>
              <a:ext uri="{FF2B5EF4-FFF2-40B4-BE49-F238E27FC236}">
                <a16:creationId xmlns:a16="http://schemas.microsoft.com/office/drawing/2014/main" id="{5DC515ED-81D4-373A-0852-37F6EFC7B1EE}"/>
              </a:ext>
            </a:extLst>
          </p:cNvPr>
          <p:cNvSpPr/>
          <p:nvPr/>
        </p:nvSpPr>
        <p:spPr>
          <a:xfrm>
            <a:off x="1035967" y="3450773"/>
            <a:ext cx="1773223" cy="370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Wow, giants! </a:t>
            </a:r>
          </a:p>
        </p:txBody>
      </p:sp>
      <p:pic>
        <p:nvPicPr>
          <p:cNvPr id="15" name="Graphic 14" descr="Hero Male outline">
            <a:extLst>
              <a:ext uri="{FF2B5EF4-FFF2-40B4-BE49-F238E27FC236}">
                <a16:creationId xmlns:a16="http://schemas.microsoft.com/office/drawing/2014/main" id="{0A519237-8C7D-098D-4EDD-480D0E2942C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09881" y="2992006"/>
            <a:ext cx="657870" cy="654235"/>
          </a:xfrm>
          <a:prstGeom prst="rect">
            <a:avLst/>
          </a:prstGeom>
        </p:spPr>
      </p:pic>
    </p:spTree>
    <p:extLst>
      <p:ext uri="{BB962C8B-B14F-4D97-AF65-F5344CB8AC3E}">
        <p14:creationId xmlns:p14="http://schemas.microsoft.com/office/powerpoint/2010/main" val="31472948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8BD148-8EDB-D314-59DB-9E38F0A1BF1C}"/>
              </a:ext>
            </a:extLst>
          </p:cNvPr>
          <p:cNvSpPr>
            <a:spLocks noGrp="1"/>
          </p:cNvSpPr>
          <p:nvPr>
            <p:ph type="title"/>
          </p:nvPr>
        </p:nvSpPr>
        <p:spPr>
          <a:xfrm>
            <a:off x="838200" y="365125"/>
            <a:ext cx="10515600" cy="650875"/>
          </a:xfrm>
        </p:spPr>
        <p:txBody>
          <a:bodyPr>
            <a:normAutofit fontScale="90000"/>
          </a:bodyPr>
          <a:lstStyle/>
          <a:p>
            <a:r>
              <a:rPr lang="en-CA" dirty="0"/>
              <a:t>Repurposing a pre-trained model</a:t>
            </a:r>
            <a:endParaRPr lang="en-US" dirty="0"/>
          </a:p>
        </p:txBody>
      </p:sp>
      <p:sp>
        <p:nvSpPr>
          <p:cNvPr id="3" name="Content Placeholder 2">
            <a:extLst>
              <a:ext uri="{FF2B5EF4-FFF2-40B4-BE49-F238E27FC236}">
                <a16:creationId xmlns:a16="http://schemas.microsoft.com/office/drawing/2014/main" id="{989298F5-F5C8-86C9-4041-A1A9D38B9D94}"/>
              </a:ext>
            </a:extLst>
          </p:cNvPr>
          <p:cNvSpPr>
            <a:spLocks noGrp="1"/>
          </p:cNvSpPr>
          <p:nvPr>
            <p:ph idx="1"/>
          </p:nvPr>
        </p:nvSpPr>
        <p:spPr>
          <a:xfrm>
            <a:off x="329142" y="1253495"/>
            <a:ext cx="7684701" cy="4982918"/>
          </a:xfrm>
        </p:spPr>
        <p:txBody>
          <a:bodyPr>
            <a:noAutofit/>
          </a:bodyPr>
          <a:lstStyle/>
          <a:p>
            <a:r>
              <a:rPr lang="en-CA" sz="2000" b="1" dirty="0"/>
              <a:t>Strategy 1: Train the entire model.</a:t>
            </a:r>
            <a:r>
              <a:rPr lang="en-CA" sz="2000" dirty="0"/>
              <a:t> Use the structure of the model that has already been learned and train it based on your information. need a big set of facts and a lot of processing power.</a:t>
            </a:r>
          </a:p>
          <a:p>
            <a:r>
              <a:rPr lang="en-CA" sz="2000" b="1" dirty="0"/>
              <a:t>Strategy 2: Train some layers and leave the others frozen. </a:t>
            </a:r>
            <a:r>
              <a:rPr lang="en-CA" sz="2000" dirty="0"/>
              <a:t>Lower layers talk about general features that don't depend on the problem, while higher layers talk about specific features that do depend on the problem. If you have a small sample and a lot of factors, you'll leave more layers frozen to avoid overfitting. If the dataset is big and the number of parameters is small, you can improve your model by training more layers to the new job, since overfitting won't be a problem.</a:t>
            </a:r>
          </a:p>
          <a:p>
            <a:r>
              <a:rPr lang="en-CA" sz="2000" b="1" dirty="0"/>
              <a:t>Strategy 3: Freeze the convolutional base. </a:t>
            </a:r>
            <a:r>
              <a:rPr lang="en-CA" sz="2000" dirty="0"/>
              <a:t>This is an extreme example of the trade-off between train and freeze. The basic idea is to keep the convolutional base in its original form and use its results to feed the classifier. You are using the pre-trained model as a fixed feature extraction method, which can be helpful if you don't have a lot of computing power, your dataset is small, or the pre-trained model solves a problem that is very close to the one you want to solve.</a:t>
            </a:r>
            <a:endParaRPr lang="en-US" sz="2000" dirty="0"/>
          </a:p>
        </p:txBody>
      </p:sp>
      <p:pic>
        <p:nvPicPr>
          <p:cNvPr id="4" name="Picture 2">
            <a:extLst>
              <a:ext uri="{FF2B5EF4-FFF2-40B4-BE49-F238E27FC236}">
                <a16:creationId xmlns:a16="http://schemas.microsoft.com/office/drawing/2014/main" id="{64739B9B-F629-5A35-DAF7-321268C3E90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063" t="5366" r="15507" b="5867"/>
          <a:stretch/>
        </p:blipFill>
        <p:spPr bwMode="auto">
          <a:xfrm>
            <a:off x="8198259" y="2609635"/>
            <a:ext cx="3993741" cy="2537715"/>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1342DA2-E55A-BDCF-B537-41FDB5A5FD9D}"/>
              </a:ext>
            </a:extLst>
          </p:cNvPr>
          <p:cNvSpPr txBox="1"/>
          <p:nvPr/>
        </p:nvSpPr>
        <p:spPr>
          <a:xfrm>
            <a:off x="0" y="6596390"/>
            <a:ext cx="6471643" cy="261610"/>
          </a:xfrm>
          <a:prstGeom prst="rect">
            <a:avLst/>
          </a:prstGeom>
          <a:noFill/>
        </p:spPr>
        <p:txBody>
          <a:bodyPr wrap="none" rtlCol="0">
            <a:spAutoFit/>
          </a:bodyPr>
          <a:lstStyle/>
          <a:p>
            <a:r>
              <a:rPr lang="en-US" sz="1100" dirty="0"/>
              <a:t>Source: https://</a:t>
            </a:r>
            <a:r>
              <a:rPr lang="en-US" sz="1100" dirty="0" err="1"/>
              <a:t>medium.com</a:t>
            </a:r>
            <a:r>
              <a:rPr lang="en-US" sz="1100" dirty="0"/>
              <a:t>/towards-data-science/transfer-learning-from-pre-trained-models-f2393f124751</a:t>
            </a:r>
          </a:p>
        </p:txBody>
      </p:sp>
    </p:spTree>
    <p:extLst>
      <p:ext uri="{BB962C8B-B14F-4D97-AF65-F5344CB8AC3E}">
        <p14:creationId xmlns:p14="http://schemas.microsoft.com/office/powerpoint/2010/main" val="245440316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465AEEB-8118-160D-C118-DEA667F8D7DD}"/>
              </a:ext>
            </a:extLst>
          </p:cNvPr>
          <p:cNvSpPr>
            <a:spLocks noGrp="1"/>
          </p:cNvSpPr>
          <p:nvPr>
            <p:ph type="title"/>
          </p:nvPr>
        </p:nvSpPr>
        <p:spPr/>
        <p:txBody>
          <a:bodyPr>
            <a:normAutofit/>
          </a:bodyPr>
          <a:lstStyle/>
          <a:p>
            <a:r>
              <a:rPr lang="en-CA" dirty="0"/>
              <a:t>Data Augmentation</a:t>
            </a:r>
            <a:endParaRPr lang="en-US" dirty="0"/>
          </a:p>
        </p:txBody>
      </p:sp>
      <p:sp>
        <p:nvSpPr>
          <p:cNvPr id="3" name="Content Placeholder 2">
            <a:extLst>
              <a:ext uri="{FF2B5EF4-FFF2-40B4-BE49-F238E27FC236}">
                <a16:creationId xmlns:a16="http://schemas.microsoft.com/office/drawing/2014/main" id="{D70C03DE-9A52-8190-6E56-799BC5F3CD44}"/>
              </a:ext>
            </a:extLst>
          </p:cNvPr>
          <p:cNvSpPr>
            <a:spLocks noGrp="1"/>
          </p:cNvSpPr>
          <p:nvPr>
            <p:ph idx="1"/>
          </p:nvPr>
        </p:nvSpPr>
        <p:spPr>
          <a:xfrm>
            <a:off x="838200" y="1825625"/>
            <a:ext cx="10515600" cy="3362824"/>
          </a:xfrm>
        </p:spPr>
        <p:txBody>
          <a:bodyPr>
            <a:normAutofit/>
          </a:bodyPr>
          <a:lstStyle/>
          <a:p>
            <a:r>
              <a:rPr lang="en-CA" sz="2400" dirty="0"/>
              <a:t>Popular Augmentation Techniques</a:t>
            </a:r>
          </a:p>
          <a:p>
            <a:r>
              <a:rPr lang="en-US" sz="2400" dirty="0"/>
              <a:t>Flip, Rotation, Scale, </a:t>
            </a:r>
          </a:p>
          <a:p>
            <a:r>
              <a:rPr lang="en-US" sz="2400" dirty="0"/>
              <a:t>Crop: </a:t>
            </a:r>
            <a:r>
              <a:rPr lang="en-CA" sz="2400" dirty="0"/>
              <a:t>randomly sample a section from the original image.  We then resize this section to the original image size</a:t>
            </a:r>
            <a:endParaRPr lang="en-US" sz="2400" dirty="0"/>
          </a:p>
          <a:p>
            <a:r>
              <a:rPr lang="en-CA" sz="2400" dirty="0"/>
              <a:t>Translation: moving the image along the X or Y direction (or both).</a:t>
            </a:r>
          </a:p>
          <a:p>
            <a:r>
              <a:rPr lang="en-CA" sz="2400" dirty="0"/>
              <a:t>Gaussian Noise: random black and white pixels spread through the image</a:t>
            </a:r>
          </a:p>
        </p:txBody>
      </p:sp>
    </p:spTree>
    <p:extLst>
      <p:ext uri="{BB962C8B-B14F-4D97-AF65-F5344CB8AC3E}">
        <p14:creationId xmlns:p14="http://schemas.microsoft.com/office/powerpoint/2010/main" val="22887094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Hands on a keyboard&#10;&#10;Description automatically generated with low confidence">
            <a:extLst>
              <a:ext uri="{FF2B5EF4-FFF2-40B4-BE49-F238E27FC236}">
                <a16:creationId xmlns:a16="http://schemas.microsoft.com/office/drawing/2014/main" id="{F6FB8154-FAA9-22C7-3F83-09AC484ED56B}"/>
              </a:ext>
            </a:extLst>
          </p:cNvPr>
          <p:cNvPicPr>
            <a:picLocks noChangeAspect="1"/>
          </p:cNvPicPr>
          <p:nvPr/>
        </p:nvPicPr>
        <p:blipFill rotWithShape="1">
          <a:blip r:embed="rId2">
            <a:alphaModFix amt="40000"/>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t="1884" b="13846"/>
          <a:stretch/>
        </p:blipFill>
        <p:spPr>
          <a:xfrm>
            <a:off x="20" y="10"/>
            <a:ext cx="12191979" cy="6857990"/>
          </a:xfrm>
          <a:prstGeom prst="rect">
            <a:avLst/>
          </a:prstGeom>
        </p:spPr>
      </p:pic>
      <p:sp>
        <p:nvSpPr>
          <p:cNvPr id="2" name="Title 1">
            <a:extLst>
              <a:ext uri="{FF2B5EF4-FFF2-40B4-BE49-F238E27FC236}">
                <a16:creationId xmlns:a16="http://schemas.microsoft.com/office/drawing/2014/main" id="{4CF134C0-F011-D246-915D-97678CE1BE5F}"/>
              </a:ext>
            </a:extLst>
          </p:cNvPr>
          <p:cNvSpPr>
            <a:spLocks noGrp="1"/>
          </p:cNvSpPr>
          <p:nvPr>
            <p:ph type="title"/>
          </p:nvPr>
        </p:nvSpPr>
        <p:spPr>
          <a:xfrm>
            <a:off x="841249" y="941832"/>
            <a:ext cx="10506456" cy="2057400"/>
          </a:xfrm>
        </p:spPr>
        <p:txBody>
          <a:bodyPr anchor="b">
            <a:normAutofit/>
          </a:bodyPr>
          <a:lstStyle/>
          <a:p>
            <a:r>
              <a:rPr lang="en-CA" altLang="zh-CN" sz="5000" dirty="0"/>
              <a:t>Hands-on exercise 5: Transfer learning </a:t>
            </a:r>
            <a:endParaRPr lang="zh-CN" altLang="en-US" sz="5000" dirty="0"/>
          </a:p>
        </p:txBody>
      </p:sp>
      <p:sp>
        <p:nvSpPr>
          <p:cNvPr id="13" name="Rectangle 1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1120140"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 name="Rectangle 1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1248" y="3241202"/>
            <a:ext cx="10506456"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a:extLst>
              <a:ext uri="{FF2B5EF4-FFF2-40B4-BE49-F238E27FC236}">
                <a16:creationId xmlns:a16="http://schemas.microsoft.com/office/drawing/2014/main" id="{CB43971C-B618-23E4-3C68-7A70D6A3A875}"/>
              </a:ext>
            </a:extLst>
          </p:cNvPr>
          <p:cNvSpPr>
            <a:spLocks noGrp="1"/>
          </p:cNvSpPr>
          <p:nvPr>
            <p:ph idx="1"/>
          </p:nvPr>
        </p:nvSpPr>
        <p:spPr>
          <a:xfrm>
            <a:off x="841248" y="3502151"/>
            <a:ext cx="10506456" cy="3043989"/>
          </a:xfrm>
        </p:spPr>
        <p:txBody>
          <a:bodyPr>
            <a:normAutofit/>
          </a:bodyPr>
          <a:lstStyle/>
          <a:p>
            <a:r>
              <a:rPr lang="en-US" sz="2000" dirty="0"/>
              <a:t>Task: Transfer pre-trained model </a:t>
            </a:r>
            <a:r>
              <a:rPr lang="en-US" sz="2000" dirty="0" err="1"/>
              <a:t>MobileNet</a:t>
            </a:r>
            <a:r>
              <a:rPr lang="en-US" sz="2000" dirty="0"/>
              <a:t> V2 on the classification of images of dogs and cats.</a:t>
            </a:r>
          </a:p>
          <a:p>
            <a:pPr lvl="1"/>
            <a:r>
              <a:rPr lang="en-US" sz="2000" dirty="0"/>
              <a:t>1. Load and examine pre-trained MobileNetV2</a:t>
            </a:r>
          </a:p>
          <a:p>
            <a:pPr lvl="1"/>
            <a:r>
              <a:rPr lang="en-US" sz="2000" dirty="0"/>
              <a:t>2. Add additional layers to form a new model</a:t>
            </a:r>
          </a:p>
          <a:p>
            <a:pPr lvl="1"/>
            <a:r>
              <a:rPr lang="en-US" sz="2000" dirty="0"/>
              <a:t>3. Load and examine datasets</a:t>
            </a:r>
          </a:p>
          <a:p>
            <a:pPr lvl="1"/>
            <a:r>
              <a:rPr lang="en-US" sz="2000" dirty="0"/>
              <a:t>4. Train the new model</a:t>
            </a:r>
          </a:p>
          <a:p>
            <a:pPr lvl="1"/>
            <a:r>
              <a:rPr lang="en-US" sz="2000" dirty="0"/>
              <a:t>5. Fine-tune the new model</a:t>
            </a:r>
          </a:p>
          <a:p>
            <a:pPr lvl="1"/>
            <a:r>
              <a:rPr lang="en-US" sz="2000" dirty="0">
                <a:hlinkClick r:id="rId4"/>
              </a:rPr>
              <a:t>https://colab.research.google.com/drive/1p7lmhIh1AUKJx-aZnbdsBoqmpS3p0DrS</a:t>
            </a:r>
            <a:r>
              <a:rPr lang="en-US" sz="2000" dirty="0"/>
              <a:t> </a:t>
            </a:r>
          </a:p>
          <a:p>
            <a:pPr marL="0" indent="0">
              <a:buNone/>
            </a:pPr>
            <a:endParaRPr lang="en-CA" altLang="zh-CN" sz="2000" dirty="0"/>
          </a:p>
        </p:txBody>
      </p:sp>
      <p:sp>
        <p:nvSpPr>
          <p:cNvPr id="4" name="Slide Number Placeholder 3">
            <a:extLst>
              <a:ext uri="{FF2B5EF4-FFF2-40B4-BE49-F238E27FC236}">
                <a16:creationId xmlns:a16="http://schemas.microsoft.com/office/drawing/2014/main" id="{B2C761E4-106F-7433-3393-FD0802B9815C}"/>
              </a:ext>
            </a:extLst>
          </p:cNvPr>
          <p:cNvSpPr>
            <a:spLocks noGrp="1"/>
          </p:cNvSpPr>
          <p:nvPr>
            <p:ph type="sldNum" sz="quarter" idx="12"/>
          </p:nvPr>
        </p:nvSpPr>
        <p:spPr>
          <a:xfrm>
            <a:off x="8860536" y="6356350"/>
            <a:ext cx="2487168" cy="365125"/>
          </a:xfrm>
        </p:spPr>
        <p:txBody>
          <a:bodyPr>
            <a:normAutofit/>
          </a:bodyPr>
          <a:lstStyle/>
          <a:p>
            <a:pPr marL="0" marR="0" lvl="0" indent="0" algn="r" defTabSz="914400" rtl="0" eaLnBrk="1" fontAlgn="auto" latinLnBrk="0" hangingPunct="1">
              <a:lnSpc>
                <a:spcPct val="100000"/>
              </a:lnSpc>
              <a:spcBef>
                <a:spcPts val="0"/>
              </a:spcBef>
              <a:spcAft>
                <a:spcPts val="600"/>
              </a:spcAft>
              <a:buClrTx/>
              <a:buSzTx/>
              <a:buFontTx/>
              <a:buNone/>
              <a:tabLst/>
              <a:defRPr/>
            </a:pPr>
            <a:fld id="{998FC6E2-3800-4EB0-A18D-3856D6660061}" type="slidenum">
              <a:rPr kumimoji="0" lang="en-US" sz="1200" b="0" i="0" u="none" strike="noStrike" kern="1200" cap="none" spc="0" normalizeH="0" baseline="0" noProof="0">
                <a:ln>
                  <a:noFill/>
                </a:ln>
                <a:solidFill>
                  <a:prstClr val="white"/>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600"/>
                </a:spcAft>
                <a:buClrTx/>
                <a:buSzTx/>
                <a:buFontTx/>
                <a:buNone/>
                <a:tabLst/>
                <a:defRPr/>
              </a:pPr>
              <a:t>38</a:t>
            </a:fld>
            <a:endParaRPr kumimoji="0" lang="en-US" sz="12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05802512"/>
      </p:ext>
    </p:extLst>
  </p:cSld>
  <p:clrMapOvr>
    <a:overrideClrMapping bg1="dk1" tx1="lt1" bg2="dk2" tx2="lt2" accent1="accent1" accent2="accent2" accent3="accent3" accent4="accent4" accent5="accent5" accent6="accent6" hlink="hlink" folHlink="folHlink"/>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2" name="Rectangle 21">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EC3FCB62-C8D7-D8FD-D091-C1E9A0BCF8F4}"/>
              </a:ext>
            </a:extLst>
          </p:cNvPr>
          <p:cNvPicPr>
            <a:picLocks noChangeAspect="1"/>
          </p:cNvPicPr>
          <p:nvPr/>
        </p:nvPicPr>
        <p:blipFill rotWithShape="1">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60" r="12873" b="-1"/>
          <a:stretch/>
        </p:blipFill>
        <p:spPr>
          <a:xfrm>
            <a:off x="1" y="10"/>
            <a:ext cx="9669642" cy="6857990"/>
          </a:xfrm>
          <a:prstGeom prst="rect">
            <a:avLst/>
          </a:prstGeom>
        </p:spPr>
      </p:pic>
      <p:sp>
        <p:nvSpPr>
          <p:cNvPr id="24" name="Rectangle 23">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125019" y="0"/>
            <a:ext cx="7066978"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7531610" y="365125"/>
            <a:ext cx="3822189" cy="1899912"/>
          </a:xfrm>
        </p:spPr>
        <p:txBody>
          <a:bodyPr>
            <a:normAutofit/>
          </a:bodyPr>
          <a:lstStyle/>
          <a:p>
            <a:r>
              <a:rPr lang="en-US" sz="4000"/>
              <a:t>Thank you</a:t>
            </a: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7531610" y="2434201"/>
            <a:ext cx="3822189" cy="3742762"/>
          </a:xfrm>
        </p:spPr>
        <p:txBody>
          <a:bodyPr>
            <a:normAutofit/>
          </a:bodyPr>
          <a:lstStyle/>
          <a:p>
            <a:r>
              <a:rPr lang="en-US" sz="2000"/>
              <a:t>Questions OR Comments?</a:t>
            </a:r>
          </a:p>
          <a:p>
            <a:endParaRPr lang="en-US" sz="2000"/>
          </a:p>
          <a:p>
            <a:r>
              <a:rPr lang="en-US" sz="2000"/>
              <a:t>Slack channel: section2-course-documents</a:t>
            </a:r>
          </a:p>
          <a:p>
            <a:r>
              <a:rPr lang="en-US" sz="2000"/>
              <a:t>Email: </a:t>
            </a:r>
            <a:r>
              <a:rPr lang="en-CA" sz="2000" u="sng">
                <a:effectLst/>
                <a:latin typeface="Calibri" panose="020F0502020204030204" pitchFamily="34" charset="0"/>
                <a:ea typeface="SimSun" panose="02010600030101010101" pitchFamily="2" charset="-122"/>
                <a:hlinkClick r:id="rId4">
                  <a:extLst>
                    <a:ext uri="{A12FA001-AC4F-418D-AE19-62706E023703}">
                      <ahyp:hlinkClr xmlns:ahyp="http://schemas.microsoft.com/office/drawing/2018/hyperlinkcolor" val="tx"/>
                    </a:ext>
                  </a:extLst>
                </a:hlinkClick>
              </a:rPr>
              <a:t>qing.li2@uclagary.ca</a:t>
            </a:r>
            <a:endParaRPr lang="en-CA" sz="2000" u="sng">
              <a:effectLst/>
              <a:latin typeface="Calibri" panose="020F0502020204030204" pitchFamily="34" charset="0"/>
              <a:ea typeface="SimSun" panose="02010600030101010101" pitchFamily="2" charset="-122"/>
            </a:endParaRPr>
          </a:p>
          <a:p>
            <a:endParaRPr lang="en-US" sz="2000"/>
          </a:p>
          <a:p>
            <a:pPr marL="457200" lvl="1" indent="0">
              <a:buNone/>
            </a:pPr>
            <a:r>
              <a:rPr lang="en-US" sz="2000"/>
              <a:t>  </a:t>
            </a:r>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a:pPr>
                <a:spcAft>
                  <a:spcPts val="600"/>
                </a:spcAft>
              </a:pPr>
              <a:t>39</a:t>
            </a:fld>
            <a:endParaRPr lang="en-US"/>
          </a:p>
        </p:txBody>
      </p:sp>
      <p:sp>
        <p:nvSpPr>
          <p:cNvPr id="5" name="TextBox 4">
            <a:extLst>
              <a:ext uri="{FF2B5EF4-FFF2-40B4-BE49-F238E27FC236}">
                <a16:creationId xmlns:a16="http://schemas.microsoft.com/office/drawing/2014/main" id="{51B049F4-04BA-9299-E58A-D22DA75F62CE}"/>
              </a:ext>
            </a:extLst>
          </p:cNvPr>
          <p:cNvSpPr txBox="1"/>
          <p:nvPr/>
        </p:nvSpPr>
        <p:spPr>
          <a:xfrm>
            <a:off x="7229552" y="6657945"/>
            <a:ext cx="2440091" cy="200055"/>
          </a:xfrm>
          <a:prstGeom prst="rect">
            <a:avLst/>
          </a:prstGeom>
          <a:solidFill>
            <a:srgbClr val="000000"/>
          </a:solidFill>
        </p:spPr>
        <p:txBody>
          <a:bodyPr wrap="none" rtlCol="0">
            <a:spAutoFit/>
          </a:bodyPr>
          <a:lstStyle/>
          <a:p>
            <a:pPr algn="r">
              <a:spcAft>
                <a:spcPts val="600"/>
              </a:spcAft>
            </a:pPr>
            <a:r>
              <a:rPr lang="zh-CN" altLang="en-US" sz="700">
                <a:solidFill>
                  <a:srgbClr val="FFFFFF"/>
                </a:solidFill>
                <a:hlinkClick r:id="rId3" tooltip="https://apicciano.commons.gc.cuny.edu/2018/12/27/artificial-intelligence-and-machine-learning-take-a-step-forward-with-deep-minds-alphazero/">
                  <a:extLst>
                    <a:ext uri="{A12FA001-AC4F-418D-AE19-62706E023703}">
                      <ahyp:hlinkClr xmlns:ahyp="http://schemas.microsoft.com/office/drawing/2018/hyperlinkcolor" val="tx"/>
                    </a:ext>
                  </a:extLst>
                </a:hlinkClick>
              </a:rPr>
              <a:t>This Photo</a:t>
            </a:r>
            <a:r>
              <a:rPr lang="zh-CN" altLang="en-US" sz="700">
                <a:solidFill>
                  <a:srgbClr val="FFFFFF"/>
                </a:solidFill>
              </a:rPr>
              <a:t> by Unknown Author is licensed under </a:t>
            </a:r>
            <a:r>
              <a:rPr lang="zh-CN" altLang="en-US" sz="700">
                <a:solidFill>
                  <a:srgbClr val="FFFFFF"/>
                </a:solidFill>
                <a:hlinkClick r:id="rId5" tooltip="https://creativecommons.org/licenses/by-nc-sa/3.0/">
                  <a:extLst>
                    <a:ext uri="{A12FA001-AC4F-418D-AE19-62706E023703}">
                      <ahyp:hlinkClr xmlns:ahyp="http://schemas.microsoft.com/office/drawing/2018/hyperlinkcolor" val="tx"/>
                    </a:ext>
                  </a:extLst>
                </a:hlinkClick>
              </a:rPr>
              <a:t>CC BY-SA-NC</a:t>
            </a:r>
            <a:endParaRPr lang="zh-CN" altLang="en-US" sz="700">
              <a:solidFill>
                <a:srgbClr val="FFFFFF"/>
              </a:solidFill>
            </a:endParaRPr>
          </a:p>
        </p:txBody>
      </p:sp>
    </p:spTree>
    <p:extLst>
      <p:ext uri="{BB962C8B-B14F-4D97-AF65-F5344CB8AC3E}">
        <p14:creationId xmlns:p14="http://schemas.microsoft.com/office/powerpoint/2010/main" val="334976161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84" r="-1" b="-1"/>
          <a:stretch/>
        </p:blipFill>
        <p:spPr>
          <a:xfrm>
            <a:off x="2811602" y="2422018"/>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dirty="0">
                <a:solidFill>
                  <a:schemeClr val="bg1"/>
                </a:solidFill>
              </a:rPr>
              <a:t>Lecture</a:t>
            </a:r>
            <a:r>
              <a:rPr lang="en-US" sz="4800" dirty="0">
                <a:solidFill>
                  <a:schemeClr val="bg1"/>
                </a:solidFill>
                <a:latin typeface="Calibri" panose="020F0502020204030204" pitchFamily="34" charset="0"/>
                <a:ea typeface="SimSun" panose="02010600030101010101" pitchFamily="2" charset="-122"/>
              </a:rPr>
              <a:t> 8: Deep learning advances</a:t>
            </a:r>
            <a:br>
              <a:rPr lang="en-US" sz="4800" dirty="0">
                <a:solidFill>
                  <a:schemeClr val="bg1"/>
                </a:solidFill>
                <a:latin typeface="Calibri" panose="020F0502020204030204" pitchFamily="34" charset="0"/>
                <a:ea typeface="SimSun" panose="02010600030101010101" pitchFamily="2" charset="-122"/>
              </a:rPr>
            </a:br>
            <a:endParaRPr lang="en-US" sz="4800" dirty="0">
              <a:solidFill>
                <a:schemeClr val="bg1"/>
              </a:solidFill>
            </a:endParaRP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lide Number Placeholder 2">
            <a:extLst>
              <a:ext uri="{FF2B5EF4-FFF2-40B4-BE49-F238E27FC236}">
                <a16:creationId xmlns:a16="http://schemas.microsoft.com/office/drawing/2014/main" id="{FFED35D9-CFE0-21F6-E263-28824B6F87F3}"/>
              </a:ext>
            </a:extLst>
          </p:cNvPr>
          <p:cNvSpPr>
            <a:spLocks noGrp="1"/>
          </p:cNvSpPr>
          <p:nvPr>
            <p:ph type="sldNum" sz="quarter" idx="12"/>
          </p:nvPr>
        </p:nvSpPr>
        <p:spPr/>
        <p:txBody>
          <a:bodyPr/>
          <a:lstStyle/>
          <a:p>
            <a:fld id="{998FC6E2-3800-4EB0-A18D-3856D6660061}" type="slidenum">
              <a:rPr lang="en-US" smtClean="0"/>
              <a:t>6</a:t>
            </a:fld>
            <a:endParaRPr lang="en-US"/>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1964E-D476-11CE-8319-B3EEA0910FAD}"/>
              </a:ext>
            </a:extLst>
          </p:cNvPr>
          <p:cNvSpPr>
            <a:spLocks noGrp="1"/>
          </p:cNvSpPr>
          <p:nvPr>
            <p:ph type="title"/>
          </p:nvPr>
        </p:nvSpPr>
        <p:spPr/>
        <p:txBody>
          <a:bodyPr/>
          <a:lstStyle/>
          <a:p>
            <a:r>
              <a:rPr lang="en-CA" altLang="zh-CN" dirty="0"/>
              <a:t>Quick recap of deep learning basics</a:t>
            </a:r>
            <a:endParaRPr lang="zh-CN" altLang="en-US" dirty="0"/>
          </a:p>
        </p:txBody>
      </p:sp>
      <p:sp>
        <p:nvSpPr>
          <p:cNvPr id="3" name="Content Placeholder 2">
            <a:extLst>
              <a:ext uri="{FF2B5EF4-FFF2-40B4-BE49-F238E27FC236}">
                <a16:creationId xmlns:a16="http://schemas.microsoft.com/office/drawing/2014/main" id="{6036937C-8875-1BD3-AB2C-73252735B7B7}"/>
              </a:ext>
            </a:extLst>
          </p:cNvPr>
          <p:cNvSpPr>
            <a:spLocks noGrp="1"/>
          </p:cNvSpPr>
          <p:nvPr>
            <p:ph idx="1"/>
          </p:nvPr>
        </p:nvSpPr>
        <p:spPr/>
        <p:txBody>
          <a:bodyPr>
            <a:normAutofit fontScale="92500" lnSpcReduction="10000"/>
          </a:bodyPr>
          <a:lstStyle/>
          <a:p>
            <a:pPr marL="514350" indent="-514350">
              <a:buFont typeface="+mj-lt"/>
              <a:buAutoNum type="arabicPeriod"/>
            </a:pPr>
            <a:r>
              <a:rPr lang="en-CA" altLang="zh-CN" dirty="0"/>
              <a:t>What is deep learning and why?</a:t>
            </a:r>
          </a:p>
          <a:p>
            <a:pPr marL="514350" indent="-514350">
              <a:buFont typeface="+mj-lt"/>
              <a:buAutoNum type="arabicPeriod"/>
            </a:pPr>
            <a:r>
              <a:rPr lang="en-CA" altLang="zh-CN" dirty="0"/>
              <a:t>Build a deep learning model: </a:t>
            </a:r>
          </a:p>
          <a:p>
            <a:pPr lvl="1"/>
            <a:r>
              <a:rPr lang="en-CA" altLang="zh-CN" dirty="0"/>
              <a:t>Neural network</a:t>
            </a:r>
          </a:p>
          <a:p>
            <a:pPr lvl="1"/>
            <a:r>
              <a:rPr lang="en-CA" altLang="zh-CN" dirty="0"/>
              <a:t>Activation function</a:t>
            </a:r>
          </a:p>
          <a:p>
            <a:pPr lvl="1"/>
            <a:r>
              <a:rPr lang="en-CA" altLang="zh-CN" dirty="0"/>
              <a:t>Loss function</a:t>
            </a:r>
          </a:p>
          <a:p>
            <a:pPr marL="514350" indent="-514350">
              <a:buFont typeface="+mj-lt"/>
              <a:buAutoNum type="arabicPeriod"/>
            </a:pPr>
            <a:r>
              <a:rPr lang="en-CA" altLang="zh-CN" dirty="0"/>
              <a:t>TensorFlow</a:t>
            </a:r>
          </a:p>
          <a:p>
            <a:pPr marL="514350" indent="-514350">
              <a:buFont typeface="+mj-lt"/>
              <a:buAutoNum type="arabicPeriod"/>
            </a:pPr>
            <a:r>
              <a:rPr lang="en-CA" altLang="zh-CN" dirty="0"/>
              <a:t>Datasets</a:t>
            </a:r>
          </a:p>
          <a:p>
            <a:pPr lvl="1"/>
            <a:r>
              <a:rPr lang="en-CA" altLang="zh-CN" dirty="0"/>
              <a:t>Split data into training and test dataset</a:t>
            </a:r>
          </a:p>
          <a:p>
            <a:pPr marL="514350" indent="-514350">
              <a:buFont typeface="+mj-lt"/>
              <a:buAutoNum type="arabicPeriod"/>
            </a:pPr>
            <a:r>
              <a:rPr lang="en-CA" altLang="zh-CN" dirty="0"/>
              <a:t>Model training and evaluation</a:t>
            </a:r>
          </a:p>
          <a:p>
            <a:pPr lvl="1"/>
            <a:r>
              <a:rPr lang="en-CA" altLang="zh-CN" dirty="0"/>
              <a:t>Training </a:t>
            </a:r>
          </a:p>
          <a:p>
            <a:pPr lvl="1"/>
            <a:r>
              <a:rPr lang="en-CA" altLang="zh-CN" sz="2400" dirty="0"/>
              <a:t>Evaluation Metrics</a:t>
            </a:r>
            <a:r>
              <a:rPr lang="en-CA" altLang="zh-CN" dirty="0"/>
              <a:t> </a:t>
            </a:r>
          </a:p>
          <a:p>
            <a:pPr marL="971550" lvl="1" indent="-514350">
              <a:buFont typeface="+mj-lt"/>
              <a:buAutoNum type="arabicPeriod"/>
            </a:pPr>
            <a:endParaRPr lang="en-CA" altLang="zh-CN" dirty="0"/>
          </a:p>
          <a:p>
            <a:pPr marL="0" indent="0">
              <a:buNone/>
            </a:pPr>
            <a:endParaRPr lang="zh-CN" altLang="en-US" dirty="0"/>
          </a:p>
        </p:txBody>
      </p:sp>
      <p:sp>
        <p:nvSpPr>
          <p:cNvPr id="4" name="Slide Number Placeholder 3">
            <a:extLst>
              <a:ext uri="{FF2B5EF4-FFF2-40B4-BE49-F238E27FC236}">
                <a16:creationId xmlns:a16="http://schemas.microsoft.com/office/drawing/2014/main" id="{4717E570-4D6E-D7B0-18C4-8FF3287799F9}"/>
              </a:ext>
            </a:extLst>
          </p:cNvPr>
          <p:cNvSpPr>
            <a:spLocks noGrp="1"/>
          </p:cNvSpPr>
          <p:nvPr>
            <p:ph type="sldNum" sz="quarter" idx="12"/>
          </p:nvPr>
        </p:nvSpPr>
        <p:spPr/>
        <p:txBody>
          <a:bodyPr/>
          <a:lstStyle/>
          <a:p>
            <a:fld id="{998FC6E2-3800-4EB0-A18D-3856D6660061}" type="slidenum">
              <a:rPr lang="en-US" smtClean="0"/>
              <a:t>7</a:t>
            </a:fld>
            <a:endParaRPr lang="en-US"/>
          </a:p>
        </p:txBody>
      </p:sp>
      <p:pic>
        <p:nvPicPr>
          <p:cNvPr id="5" name="Picture 4" descr="Shape&#10;&#10;Description automatically generated with medium confidence">
            <a:extLst>
              <a:ext uri="{FF2B5EF4-FFF2-40B4-BE49-F238E27FC236}">
                <a16:creationId xmlns:a16="http://schemas.microsoft.com/office/drawing/2014/main" id="{F2AA409B-40C4-5910-74F6-3883D9BECE0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341080331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D7B6173-1D58-48E2-83CF-37350F315F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2F36CA75-CFBF-4844-B719-8FE9EBADA9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bg2">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3D4A84B9-E564-4DD0-97F8-DBF1C460C28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102382E0-0A09-46AE-B955-B911CAFE7F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7DE75D4A-0965-4973-BE75-DECCAC9A961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24" y="0"/>
            <a:ext cx="12188952"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0" name="Picture 19">
            <a:extLst>
              <a:ext uri="{FF2B5EF4-FFF2-40B4-BE49-F238E27FC236}">
                <a16:creationId xmlns:a16="http://schemas.microsoft.com/office/drawing/2014/main" id="{4A599609-F5C2-4A0B-A992-913F814A631A}"/>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40000"/>
            <a:extLst>
              <a:ext uri="{28A0092B-C50C-407E-A947-70E740481C1C}">
                <a14:useLocalDpi xmlns:a14="http://schemas.microsoft.com/office/drawing/2010/main" val="0"/>
              </a:ext>
            </a:extLst>
          </a:blip>
          <a:stretch>
            <a:fillRect/>
          </a:stretch>
        </p:blipFill>
        <p:spPr>
          <a:xfrm>
            <a:off x="5414" y="0"/>
            <a:ext cx="12181172" cy="6858000"/>
          </a:xfrm>
          <a:prstGeom prst="rect">
            <a:avLst/>
          </a:prstGeom>
        </p:spPr>
      </p:pic>
      <p:pic>
        <p:nvPicPr>
          <p:cNvPr id="6" name="Picture 5" descr="Abstract mesh of blue lines and verticies">
            <a:extLst>
              <a:ext uri="{FF2B5EF4-FFF2-40B4-BE49-F238E27FC236}">
                <a16:creationId xmlns:a16="http://schemas.microsoft.com/office/drawing/2014/main" id="{0A0C0283-A487-A977-7253-EFD67215F43B}"/>
              </a:ext>
            </a:extLst>
          </p:cNvPr>
          <p:cNvPicPr>
            <a:picLocks noChangeAspect="1"/>
          </p:cNvPicPr>
          <p:nvPr/>
        </p:nvPicPr>
        <p:blipFill rotWithShape="1">
          <a:blip r:embed="rId4">
            <a:alphaModFix amt="60000"/>
          </a:blip>
          <a:srcRect l="5589" r="2877" b="-1"/>
          <a:stretch/>
        </p:blipFill>
        <p:spPr>
          <a:xfrm>
            <a:off x="20" y="10"/>
            <a:ext cx="12188932" cy="6857990"/>
          </a:xfrm>
          <a:prstGeom prst="rect">
            <a:avLst/>
          </a:prstGeom>
        </p:spPr>
      </p:pic>
      <p:sp>
        <p:nvSpPr>
          <p:cNvPr id="2" name="Title 1">
            <a:extLst>
              <a:ext uri="{FF2B5EF4-FFF2-40B4-BE49-F238E27FC236}">
                <a16:creationId xmlns:a16="http://schemas.microsoft.com/office/drawing/2014/main" id="{A0DD79A7-E248-2007-CFA3-560512FEF3CD}"/>
              </a:ext>
            </a:extLst>
          </p:cNvPr>
          <p:cNvSpPr>
            <a:spLocks noGrp="1"/>
          </p:cNvSpPr>
          <p:nvPr>
            <p:ph type="title"/>
          </p:nvPr>
        </p:nvSpPr>
        <p:spPr>
          <a:xfrm>
            <a:off x="1191965" y="552807"/>
            <a:ext cx="9801854" cy="2790331"/>
          </a:xfrm>
        </p:spPr>
        <p:txBody>
          <a:bodyPr anchor="b">
            <a:normAutofit/>
          </a:bodyPr>
          <a:lstStyle/>
          <a:p>
            <a:pPr algn="ctr"/>
            <a:r>
              <a:rPr lang="en-CA" altLang="zh-CN" sz="6000" dirty="0">
                <a:solidFill>
                  <a:srgbClr val="FFFFFF"/>
                </a:solidFill>
              </a:rPr>
              <a:t>Outlines</a:t>
            </a:r>
            <a:endParaRPr lang="zh-CN" altLang="en-US" sz="6000" dirty="0">
              <a:solidFill>
                <a:srgbClr val="FFFFFF"/>
              </a:solidFill>
            </a:endParaRPr>
          </a:p>
        </p:txBody>
      </p:sp>
      <p:sp>
        <p:nvSpPr>
          <p:cNvPr id="4" name="Slide Number Placeholder 3">
            <a:extLst>
              <a:ext uri="{FF2B5EF4-FFF2-40B4-BE49-F238E27FC236}">
                <a16:creationId xmlns:a16="http://schemas.microsoft.com/office/drawing/2014/main" id="{B915E975-9688-6A68-CC82-0A798294314C}"/>
              </a:ext>
            </a:extLst>
          </p:cNvPr>
          <p:cNvSpPr>
            <a:spLocks noGrp="1"/>
          </p:cNvSpPr>
          <p:nvPr>
            <p:ph type="sldNum" sz="quarter" idx="12"/>
          </p:nvPr>
        </p:nvSpPr>
        <p:spPr>
          <a:xfrm>
            <a:off x="11722608" y="18288"/>
            <a:ext cx="475488" cy="475488"/>
          </a:xfrm>
        </p:spPr>
        <p:txBody>
          <a:bodyPr>
            <a:normAutofit/>
          </a:bodyPr>
          <a:lstStyle/>
          <a:p>
            <a:pPr algn="ctr">
              <a:spcAft>
                <a:spcPts val="600"/>
              </a:spcAft>
            </a:pPr>
            <a:fld id="{998FC6E2-3800-4EB0-A18D-3856D6660061}" type="slidenum">
              <a:rPr lang="en-US" sz="800">
                <a:solidFill>
                  <a:srgbClr val="FFFFFF"/>
                </a:solidFill>
              </a:rPr>
              <a:pPr algn="ctr">
                <a:spcAft>
                  <a:spcPts val="600"/>
                </a:spcAft>
              </a:pPr>
              <a:t>8</a:t>
            </a:fld>
            <a:endParaRPr lang="en-US" sz="800">
              <a:solidFill>
                <a:srgbClr val="FFFFFF"/>
              </a:solidFill>
            </a:endParaRPr>
          </a:p>
        </p:txBody>
      </p:sp>
      <p:sp>
        <p:nvSpPr>
          <p:cNvPr id="3" name="Content Placeholder 2">
            <a:extLst>
              <a:ext uri="{FF2B5EF4-FFF2-40B4-BE49-F238E27FC236}">
                <a16:creationId xmlns:a16="http://schemas.microsoft.com/office/drawing/2014/main" id="{8374F5BE-063C-5DEA-C3D1-E1F534F878C9}"/>
              </a:ext>
            </a:extLst>
          </p:cNvPr>
          <p:cNvSpPr>
            <a:spLocks noGrp="1"/>
          </p:cNvSpPr>
          <p:nvPr>
            <p:ph idx="1"/>
          </p:nvPr>
        </p:nvSpPr>
        <p:spPr>
          <a:xfrm>
            <a:off x="1191966" y="3510476"/>
            <a:ext cx="9801854" cy="2614231"/>
          </a:xfrm>
        </p:spPr>
        <p:txBody>
          <a:bodyPr anchor="t">
            <a:normAutofit/>
          </a:bodyPr>
          <a:lstStyle/>
          <a:p>
            <a:pPr marL="514350" indent="-514350">
              <a:buFont typeface="+mj-lt"/>
              <a:buAutoNum type="arabicPeriod"/>
            </a:pPr>
            <a:r>
              <a:rPr lang="en-CA" altLang="zh-CN" dirty="0">
                <a:solidFill>
                  <a:srgbClr val="FFFFFF"/>
                </a:solidFill>
              </a:rPr>
              <a:t>Convolution Neural Network (CNN)</a:t>
            </a:r>
          </a:p>
          <a:p>
            <a:pPr marL="514350" indent="-514350">
              <a:buFont typeface="+mj-lt"/>
              <a:buAutoNum type="arabicPeriod"/>
            </a:pPr>
            <a:r>
              <a:rPr lang="en-CA" altLang="zh-CN" dirty="0">
                <a:solidFill>
                  <a:srgbClr val="FFFFFF"/>
                </a:solidFill>
              </a:rPr>
              <a:t>Transfer learning </a:t>
            </a:r>
          </a:p>
        </p:txBody>
      </p:sp>
    </p:spTree>
    <p:extLst>
      <p:ext uri="{BB962C8B-B14F-4D97-AF65-F5344CB8AC3E}">
        <p14:creationId xmlns:p14="http://schemas.microsoft.com/office/powerpoint/2010/main" val="143710293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C21C5C-6506-7214-93D2-CDB9A2810FF4}"/>
              </a:ext>
            </a:extLst>
          </p:cNvPr>
          <p:cNvSpPr>
            <a:spLocks noGrp="1"/>
          </p:cNvSpPr>
          <p:nvPr>
            <p:ph type="title"/>
          </p:nvPr>
        </p:nvSpPr>
        <p:spPr/>
        <p:txBody>
          <a:bodyPr/>
          <a:lstStyle/>
          <a:p>
            <a:r>
              <a:rPr lang="en-CA" altLang="zh-CN" dirty="0"/>
              <a:t>How can we feed images to NN?</a:t>
            </a:r>
            <a:endParaRPr lang="zh-CN" altLang="en-US" dirty="0"/>
          </a:p>
        </p:txBody>
      </p:sp>
      <p:sp>
        <p:nvSpPr>
          <p:cNvPr id="4" name="Slide Number Placeholder 3">
            <a:extLst>
              <a:ext uri="{FF2B5EF4-FFF2-40B4-BE49-F238E27FC236}">
                <a16:creationId xmlns:a16="http://schemas.microsoft.com/office/drawing/2014/main" id="{D4FC5E66-81E2-C199-BAC1-86661F2BA585}"/>
              </a:ext>
            </a:extLst>
          </p:cNvPr>
          <p:cNvSpPr>
            <a:spLocks noGrp="1"/>
          </p:cNvSpPr>
          <p:nvPr>
            <p:ph type="sldNum" sz="quarter" idx="12"/>
          </p:nvPr>
        </p:nvSpPr>
        <p:spPr/>
        <p:txBody>
          <a:bodyPr/>
          <a:lstStyle/>
          <a:p>
            <a:fld id="{998FC6E2-3800-4EB0-A18D-3856D6660061}" type="slidenum">
              <a:rPr lang="en-US" smtClean="0"/>
              <a:t>9</a:t>
            </a:fld>
            <a:endParaRPr lang="en-US"/>
          </a:p>
        </p:txBody>
      </p:sp>
      <p:pic>
        <p:nvPicPr>
          <p:cNvPr id="6" name="Picture 2">
            <a:extLst>
              <a:ext uri="{FF2B5EF4-FFF2-40B4-BE49-F238E27FC236}">
                <a16:creationId xmlns:a16="http://schemas.microsoft.com/office/drawing/2014/main" id="{AD45E089-21AC-03CF-C6FC-CBD43D47572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5320" y="2490810"/>
            <a:ext cx="3077378" cy="3705163"/>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91DFC36E-FE57-D0EF-1642-137F29BB46D0}"/>
              </a:ext>
            </a:extLst>
          </p:cNvPr>
          <p:cNvSpPr/>
          <p:nvPr/>
        </p:nvSpPr>
        <p:spPr>
          <a:xfrm>
            <a:off x="1823529" y="2444962"/>
            <a:ext cx="718437" cy="3649127"/>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8" name="TextBox 7">
            <a:extLst>
              <a:ext uri="{FF2B5EF4-FFF2-40B4-BE49-F238E27FC236}">
                <a16:creationId xmlns:a16="http://schemas.microsoft.com/office/drawing/2014/main" id="{1FD6FB7A-D3E4-4E03-94CA-570CAC67DEC3}"/>
              </a:ext>
            </a:extLst>
          </p:cNvPr>
          <p:cNvSpPr txBox="1"/>
          <p:nvPr/>
        </p:nvSpPr>
        <p:spPr>
          <a:xfrm>
            <a:off x="1136416" y="1825625"/>
            <a:ext cx="2170466" cy="369332"/>
          </a:xfrm>
          <a:prstGeom prst="rect">
            <a:avLst/>
          </a:prstGeom>
          <a:noFill/>
        </p:spPr>
        <p:txBody>
          <a:bodyPr wrap="none" rtlCol="0">
            <a:spAutoFit/>
          </a:bodyPr>
          <a:lstStyle/>
          <a:p>
            <a:r>
              <a:rPr lang="en-CA" altLang="zh-CN" dirty="0"/>
              <a:t>Fully connected layer</a:t>
            </a:r>
            <a:endParaRPr lang="zh-CN" altLang="en-US" dirty="0"/>
          </a:p>
        </p:txBody>
      </p:sp>
      <p:sp>
        <p:nvSpPr>
          <p:cNvPr id="9" name="TextBox 8">
            <a:extLst>
              <a:ext uri="{FF2B5EF4-FFF2-40B4-BE49-F238E27FC236}">
                <a16:creationId xmlns:a16="http://schemas.microsoft.com/office/drawing/2014/main" id="{DD67C036-6EE8-54F2-5165-82A1F945C169}"/>
              </a:ext>
            </a:extLst>
          </p:cNvPr>
          <p:cNvSpPr txBox="1"/>
          <p:nvPr/>
        </p:nvSpPr>
        <p:spPr>
          <a:xfrm>
            <a:off x="973422" y="6154058"/>
            <a:ext cx="2496453" cy="369332"/>
          </a:xfrm>
          <a:prstGeom prst="rect">
            <a:avLst/>
          </a:prstGeom>
          <a:noFill/>
        </p:spPr>
        <p:txBody>
          <a:bodyPr wrap="none" rtlCol="0">
            <a:spAutoFit/>
          </a:bodyPr>
          <a:lstStyle/>
          <a:p>
            <a:r>
              <a:rPr lang="en-CA" altLang="zh-CN" dirty="0"/>
              <a:t>Fully connected network</a:t>
            </a:r>
            <a:endParaRPr lang="zh-CN" altLang="en-US" dirty="0"/>
          </a:p>
        </p:txBody>
      </p:sp>
      <p:cxnSp>
        <p:nvCxnSpPr>
          <p:cNvPr id="10" name="Straight Arrow Connector 9">
            <a:extLst>
              <a:ext uri="{FF2B5EF4-FFF2-40B4-BE49-F238E27FC236}">
                <a16:creationId xmlns:a16="http://schemas.microsoft.com/office/drawing/2014/main" id="{D0EEDBA7-17EE-A047-5B77-48CACF138DCA}"/>
              </a:ext>
            </a:extLst>
          </p:cNvPr>
          <p:cNvCxnSpPr>
            <a:cxnSpLocks/>
            <a:stCxn id="8" idx="2"/>
            <a:endCxn id="7" idx="0"/>
          </p:cNvCxnSpPr>
          <p:nvPr/>
        </p:nvCxnSpPr>
        <p:spPr>
          <a:xfrm flipH="1">
            <a:off x="2182748" y="2194957"/>
            <a:ext cx="38901" cy="2500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Rectangle 10">
            <a:extLst>
              <a:ext uri="{FF2B5EF4-FFF2-40B4-BE49-F238E27FC236}">
                <a16:creationId xmlns:a16="http://schemas.microsoft.com/office/drawing/2014/main" id="{F16AD652-72CB-4491-6C26-E8AE3B96B6AB}"/>
              </a:ext>
            </a:extLst>
          </p:cNvPr>
          <p:cNvSpPr/>
          <p:nvPr/>
        </p:nvSpPr>
        <p:spPr>
          <a:xfrm>
            <a:off x="577517" y="2904134"/>
            <a:ext cx="739477" cy="2781701"/>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12" name="Rectangle 11">
            <a:extLst>
              <a:ext uri="{FF2B5EF4-FFF2-40B4-BE49-F238E27FC236}">
                <a16:creationId xmlns:a16="http://schemas.microsoft.com/office/drawing/2014/main" id="{38034BD0-81CE-42D5-43A5-9F79C9398634}"/>
              </a:ext>
            </a:extLst>
          </p:cNvPr>
          <p:cNvSpPr/>
          <p:nvPr/>
        </p:nvSpPr>
        <p:spPr>
          <a:xfrm>
            <a:off x="3048501" y="3151189"/>
            <a:ext cx="718437" cy="2197762"/>
          </a:xfrm>
          <a:prstGeom prst="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cxnSp>
        <p:nvCxnSpPr>
          <p:cNvPr id="13" name="Straight Arrow Connector 12">
            <a:extLst>
              <a:ext uri="{FF2B5EF4-FFF2-40B4-BE49-F238E27FC236}">
                <a16:creationId xmlns:a16="http://schemas.microsoft.com/office/drawing/2014/main" id="{A1A32606-4D15-28AE-990B-7C7725789052}"/>
              </a:ext>
            </a:extLst>
          </p:cNvPr>
          <p:cNvCxnSpPr>
            <a:cxnSpLocks/>
            <a:stCxn id="8" idx="2"/>
            <a:endCxn id="12" idx="0"/>
          </p:cNvCxnSpPr>
          <p:nvPr/>
        </p:nvCxnSpPr>
        <p:spPr>
          <a:xfrm>
            <a:off x="2221649" y="2194957"/>
            <a:ext cx="1186071" cy="9562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4" name="Straight Arrow Connector 13">
            <a:extLst>
              <a:ext uri="{FF2B5EF4-FFF2-40B4-BE49-F238E27FC236}">
                <a16:creationId xmlns:a16="http://schemas.microsoft.com/office/drawing/2014/main" id="{CFB6E0BC-2271-5DD0-BD3A-686477CE3F39}"/>
              </a:ext>
            </a:extLst>
          </p:cNvPr>
          <p:cNvCxnSpPr>
            <a:cxnSpLocks/>
            <a:stCxn id="8" idx="2"/>
            <a:endCxn id="11" idx="0"/>
          </p:cNvCxnSpPr>
          <p:nvPr/>
        </p:nvCxnSpPr>
        <p:spPr>
          <a:xfrm flipH="1">
            <a:off x="947256" y="2194957"/>
            <a:ext cx="1274393" cy="70917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5" name="TextBox 14">
            <a:extLst>
              <a:ext uri="{FF2B5EF4-FFF2-40B4-BE49-F238E27FC236}">
                <a16:creationId xmlns:a16="http://schemas.microsoft.com/office/drawing/2014/main" id="{AC88C46A-7B2C-9E6B-8CBA-2149F6A4AF9F}"/>
              </a:ext>
            </a:extLst>
          </p:cNvPr>
          <p:cNvSpPr txBox="1"/>
          <p:nvPr/>
        </p:nvSpPr>
        <p:spPr>
          <a:xfrm>
            <a:off x="759717" y="3253337"/>
            <a:ext cx="421910" cy="369332"/>
          </a:xfrm>
          <a:prstGeom prst="rect">
            <a:avLst/>
          </a:prstGeom>
          <a:noFill/>
        </p:spPr>
        <p:txBody>
          <a:bodyPr wrap="none" rtlCol="0">
            <a:spAutoFit/>
          </a:bodyPr>
          <a:lstStyle/>
          <a:p>
            <a:r>
              <a:rPr lang="en-CA" altLang="zh-CN" dirty="0"/>
              <a:t>X1</a:t>
            </a:r>
            <a:endParaRPr lang="zh-CN" altLang="en-US" dirty="0"/>
          </a:p>
        </p:txBody>
      </p:sp>
      <p:sp>
        <p:nvSpPr>
          <p:cNvPr id="16" name="TextBox 15">
            <a:extLst>
              <a:ext uri="{FF2B5EF4-FFF2-40B4-BE49-F238E27FC236}">
                <a16:creationId xmlns:a16="http://schemas.microsoft.com/office/drawing/2014/main" id="{58B065E0-C8E3-7DA3-8A40-C84AE66A901A}"/>
              </a:ext>
            </a:extLst>
          </p:cNvPr>
          <p:cNvSpPr txBox="1"/>
          <p:nvPr/>
        </p:nvSpPr>
        <p:spPr>
          <a:xfrm>
            <a:off x="759717" y="4195491"/>
            <a:ext cx="421910" cy="369332"/>
          </a:xfrm>
          <a:prstGeom prst="rect">
            <a:avLst/>
          </a:prstGeom>
          <a:noFill/>
        </p:spPr>
        <p:txBody>
          <a:bodyPr wrap="none" rtlCol="0">
            <a:spAutoFit/>
          </a:bodyPr>
          <a:lstStyle/>
          <a:p>
            <a:r>
              <a:rPr lang="en-CA" altLang="zh-CN" dirty="0"/>
              <a:t>X2</a:t>
            </a:r>
            <a:endParaRPr lang="zh-CN" altLang="en-US" dirty="0"/>
          </a:p>
        </p:txBody>
      </p:sp>
      <p:sp>
        <p:nvSpPr>
          <p:cNvPr id="17" name="TextBox 16">
            <a:extLst>
              <a:ext uri="{FF2B5EF4-FFF2-40B4-BE49-F238E27FC236}">
                <a16:creationId xmlns:a16="http://schemas.microsoft.com/office/drawing/2014/main" id="{6AEFD969-4937-BCCF-0ECE-BB0484B45984}"/>
              </a:ext>
            </a:extLst>
          </p:cNvPr>
          <p:cNvSpPr txBox="1"/>
          <p:nvPr/>
        </p:nvSpPr>
        <p:spPr>
          <a:xfrm>
            <a:off x="752861" y="5078883"/>
            <a:ext cx="421910" cy="369332"/>
          </a:xfrm>
          <a:prstGeom prst="rect">
            <a:avLst/>
          </a:prstGeom>
          <a:noFill/>
        </p:spPr>
        <p:txBody>
          <a:bodyPr wrap="none" rtlCol="0">
            <a:spAutoFit/>
          </a:bodyPr>
          <a:lstStyle/>
          <a:p>
            <a:r>
              <a:rPr lang="en-CA" altLang="zh-CN" dirty="0"/>
              <a:t>X3</a:t>
            </a:r>
            <a:endParaRPr lang="zh-CN" altLang="en-US" dirty="0"/>
          </a:p>
        </p:txBody>
      </p:sp>
      <p:sp>
        <p:nvSpPr>
          <p:cNvPr id="18" name="TextBox 17">
            <a:extLst>
              <a:ext uri="{FF2B5EF4-FFF2-40B4-BE49-F238E27FC236}">
                <a16:creationId xmlns:a16="http://schemas.microsoft.com/office/drawing/2014/main" id="{3348954F-B2F0-EA6E-ED9B-086A21691C67}"/>
              </a:ext>
            </a:extLst>
          </p:cNvPr>
          <p:cNvSpPr txBox="1"/>
          <p:nvPr/>
        </p:nvSpPr>
        <p:spPr>
          <a:xfrm>
            <a:off x="3182200" y="3711556"/>
            <a:ext cx="413896" cy="369332"/>
          </a:xfrm>
          <a:prstGeom prst="rect">
            <a:avLst/>
          </a:prstGeom>
          <a:noFill/>
        </p:spPr>
        <p:txBody>
          <a:bodyPr wrap="none" rtlCol="0">
            <a:spAutoFit/>
          </a:bodyPr>
          <a:lstStyle/>
          <a:p>
            <a:r>
              <a:rPr lang="en-CA" altLang="zh-CN" dirty="0"/>
              <a:t>Y1</a:t>
            </a:r>
            <a:endParaRPr lang="zh-CN" altLang="en-US" dirty="0"/>
          </a:p>
        </p:txBody>
      </p:sp>
      <p:sp>
        <p:nvSpPr>
          <p:cNvPr id="19" name="TextBox 18">
            <a:extLst>
              <a:ext uri="{FF2B5EF4-FFF2-40B4-BE49-F238E27FC236}">
                <a16:creationId xmlns:a16="http://schemas.microsoft.com/office/drawing/2014/main" id="{6510DF30-D09D-2276-62FE-1DCBD03DF7B4}"/>
              </a:ext>
            </a:extLst>
          </p:cNvPr>
          <p:cNvSpPr txBox="1"/>
          <p:nvPr/>
        </p:nvSpPr>
        <p:spPr>
          <a:xfrm>
            <a:off x="3202890" y="4641941"/>
            <a:ext cx="413896" cy="369332"/>
          </a:xfrm>
          <a:prstGeom prst="rect">
            <a:avLst/>
          </a:prstGeom>
          <a:noFill/>
        </p:spPr>
        <p:txBody>
          <a:bodyPr wrap="none" rtlCol="0">
            <a:spAutoFit/>
          </a:bodyPr>
          <a:lstStyle/>
          <a:p>
            <a:r>
              <a:rPr lang="en-CA" altLang="zh-CN" dirty="0"/>
              <a:t>Y2</a:t>
            </a:r>
            <a:endParaRPr lang="zh-CN" altLang="en-US" dirty="0"/>
          </a:p>
        </p:txBody>
      </p:sp>
      <p:sp>
        <p:nvSpPr>
          <p:cNvPr id="20" name="TextBox 19">
            <a:extLst>
              <a:ext uri="{FF2B5EF4-FFF2-40B4-BE49-F238E27FC236}">
                <a16:creationId xmlns:a16="http://schemas.microsoft.com/office/drawing/2014/main" id="{89222969-DB28-3CBE-0795-0AF6FCE67536}"/>
              </a:ext>
            </a:extLst>
          </p:cNvPr>
          <p:cNvSpPr txBox="1"/>
          <p:nvPr/>
        </p:nvSpPr>
        <p:spPr>
          <a:xfrm>
            <a:off x="1981510" y="2768349"/>
            <a:ext cx="423514" cy="369332"/>
          </a:xfrm>
          <a:prstGeom prst="rect">
            <a:avLst/>
          </a:prstGeom>
          <a:noFill/>
        </p:spPr>
        <p:txBody>
          <a:bodyPr wrap="square" rtlCol="0">
            <a:spAutoFit/>
          </a:bodyPr>
          <a:lstStyle/>
          <a:p>
            <a:r>
              <a:rPr lang="en-CA" altLang="zh-CN" dirty="0"/>
              <a:t>h1</a:t>
            </a:r>
            <a:endParaRPr lang="zh-CN" altLang="en-US" dirty="0"/>
          </a:p>
        </p:txBody>
      </p:sp>
      <p:sp>
        <p:nvSpPr>
          <p:cNvPr id="21" name="TextBox 20">
            <a:extLst>
              <a:ext uri="{FF2B5EF4-FFF2-40B4-BE49-F238E27FC236}">
                <a16:creationId xmlns:a16="http://schemas.microsoft.com/office/drawing/2014/main" id="{A58B501C-8A40-B6CE-C65B-85417349FCF0}"/>
              </a:ext>
            </a:extLst>
          </p:cNvPr>
          <p:cNvSpPr txBox="1"/>
          <p:nvPr/>
        </p:nvSpPr>
        <p:spPr>
          <a:xfrm>
            <a:off x="1970990" y="3709241"/>
            <a:ext cx="423514" cy="369332"/>
          </a:xfrm>
          <a:prstGeom prst="rect">
            <a:avLst/>
          </a:prstGeom>
          <a:noFill/>
        </p:spPr>
        <p:txBody>
          <a:bodyPr wrap="square" rtlCol="0">
            <a:spAutoFit/>
          </a:bodyPr>
          <a:lstStyle/>
          <a:p>
            <a:r>
              <a:rPr lang="en-CA" altLang="zh-CN" dirty="0"/>
              <a:t>h2</a:t>
            </a:r>
            <a:endParaRPr lang="zh-CN" altLang="en-US" dirty="0"/>
          </a:p>
        </p:txBody>
      </p:sp>
      <p:sp>
        <p:nvSpPr>
          <p:cNvPr id="22" name="TextBox 21">
            <a:extLst>
              <a:ext uri="{FF2B5EF4-FFF2-40B4-BE49-F238E27FC236}">
                <a16:creationId xmlns:a16="http://schemas.microsoft.com/office/drawing/2014/main" id="{D0ABF0EC-F978-D133-5DE5-46D431F56D87}"/>
              </a:ext>
            </a:extLst>
          </p:cNvPr>
          <p:cNvSpPr txBox="1"/>
          <p:nvPr/>
        </p:nvSpPr>
        <p:spPr>
          <a:xfrm>
            <a:off x="1980618" y="4608351"/>
            <a:ext cx="423514" cy="369332"/>
          </a:xfrm>
          <a:prstGeom prst="rect">
            <a:avLst/>
          </a:prstGeom>
          <a:noFill/>
        </p:spPr>
        <p:txBody>
          <a:bodyPr wrap="square" rtlCol="0">
            <a:spAutoFit/>
          </a:bodyPr>
          <a:lstStyle/>
          <a:p>
            <a:r>
              <a:rPr lang="en-CA" altLang="zh-CN" dirty="0"/>
              <a:t>h3</a:t>
            </a:r>
            <a:endParaRPr lang="zh-CN" altLang="en-US" dirty="0"/>
          </a:p>
        </p:txBody>
      </p:sp>
      <p:sp>
        <p:nvSpPr>
          <p:cNvPr id="23" name="TextBox 22">
            <a:extLst>
              <a:ext uri="{FF2B5EF4-FFF2-40B4-BE49-F238E27FC236}">
                <a16:creationId xmlns:a16="http://schemas.microsoft.com/office/drawing/2014/main" id="{C2F86ACB-67A9-52BD-9311-60BC5DE31A73}"/>
              </a:ext>
            </a:extLst>
          </p:cNvPr>
          <p:cNvSpPr txBox="1"/>
          <p:nvPr/>
        </p:nvSpPr>
        <p:spPr>
          <a:xfrm>
            <a:off x="1990441" y="5546845"/>
            <a:ext cx="423514" cy="369332"/>
          </a:xfrm>
          <a:prstGeom prst="rect">
            <a:avLst/>
          </a:prstGeom>
          <a:noFill/>
        </p:spPr>
        <p:txBody>
          <a:bodyPr wrap="square" rtlCol="0">
            <a:spAutoFit/>
          </a:bodyPr>
          <a:lstStyle/>
          <a:p>
            <a:r>
              <a:rPr lang="en-CA" altLang="zh-CN" dirty="0"/>
              <a:t>h4</a:t>
            </a:r>
            <a:endParaRPr lang="zh-CN" altLang="en-US" dirty="0"/>
          </a:p>
        </p:txBody>
      </p:sp>
      <mc:AlternateContent xmlns:mc="http://schemas.openxmlformats.org/markup-compatibility/2006" xmlns:a14="http://schemas.microsoft.com/office/drawing/2010/main">
        <mc:Choice Requires="a14">
          <p:sp>
            <p:nvSpPr>
              <p:cNvPr id="24" name="TextBox 23">
                <a:extLst>
                  <a:ext uri="{FF2B5EF4-FFF2-40B4-BE49-F238E27FC236}">
                    <a16:creationId xmlns:a16="http://schemas.microsoft.com/office/drawing/2014/main" id="{56020012-EEB9-5FCF-B7CE-C8C3FDDA5794}"/>
                  </a:ext>
                </a:extLst>
              </p:cNvPr>
              <p:cNvSpPr txBox="1"/>
              <p:nvPr/>
            </p:nvSpPr>
            <p:spPr>
              <a:xfrm>
                <a:off x="3593183" y="4040778"/>
                <a:ext cx="4977195"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𝑌</m:t>
                          </m:r>
                        </m:e>
                        <m:sub>
                          <m:r>
                            <a:rPr lang="en-US">
                              <a:latin typeface="Cambria Math" panose="02040503050406030204" pitchFamily="18" charset="0"/>
                            </a:rPr>
                            <m:t>2</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m:t>
                      </m:r>
                      <m:sSub>
                        <m:sSubPr>
                          <m:ctrlPr>
                            <a:rPr lang="en-US" i="1">
                              <a:latin typeface="Cambria Math" panose="02040503050406030204" pitchFamily="18" charset="0"/>
                            </a:rPr>
                          </m:ctrlPr>
                        </m:sSubPr>
                        <m:e>
                          <m:r>
                            <a:rPr lang="en-US">
                              <a:latin typeface="Cambria Math" panose="02040503050406030204" pitchFamily="18" charset="0"/>
                            </a:rPr>
                            <m:t>𝛽</m:t>
                          </m:r>
                        </m:e>
                        <m:sub>
                          <m:r>
                            <a:rPr lang="en-CA" b="0" i="0" smtClean="0">
                              <a:latin typeface="Cambria Math" panose="02040503050406030204" pitchFamily="18" charset="0"/>
                            </a:rPr>
                            <m:t>3</m:t>
                          </m:r>
                        </m:sub>
                      </m:sSub>
                      <m:sSub>
                        <m:sSubPr>
                          <m:ctrlPr>
                            <a:rPr lang="en-US" i="1" smtClean="0">
                              <a:latin typeface="Cambria Math" panose="02040503050406030204" pitchFamily="18" charset="0"/>
                            </a:rPr>
                          </m:ctrlPr>
                        </m:sSubPr>
                        <m:e>
                          <m:r>
                            <a:rPr lang="en-US">
                              <a:latin typeface="Cambria Math" panose="02040503050406030204" pitchFamily="18" charset="0"/>
                            </a:rPr>
                            <m:t>𝑋</m:t>
                          </m:r>
                        </m:e>
                        <m:sub>
                          <m:r>
                            <a:rPr lang="en-CA" b="0" i="0" smtClean="0">
                              <a:latin typeface="Cambria Math" panose="02040503050406030204" pitchFamily="18" charset="0"/>
                            </a:rPr>
                            <m:t>3</m:t>
                          </m:r>
                        </m:sub>
                      </m:sSub>
                      <m:r>
                        <a:rPr lang="en-CA" b="0" i="0" smtClean="0">
                          <a:latin typeface="Cambria Math" panose="02040503050406030204" pitchFamily="18" charset="0"/>
                        </a:rPr>
                        <m:t>+ </m:t>
                      </m:r>
                      <m:r>
                        <a:rPr lang="en-US" sz="1800">
                          <a:latin typeface="Cambria Math" panose="02040503050406030204" pitchFamily="18" charset="0"/>
                        </a:rPr>
                        <m:t>𝜀</m:t>
                      </m:r>
                    </m:oMath>
                  </m:oMathPara>
                </a14:m>
                <a:endParaRPr lang="en-US" dirty="0"/>
              </a:p>
            </p:txBody>
          </p:sp>
        </mc:Choice>
        <mc:Fallback xmlns="">
          <p:sp>
            <p:nvSpPr>
              <p:cNvPr id="24" name="TextBox 23">
                <a:extLst>
                  <a:ext uri="{FF2B5EF4-FFF2-40B4-BE49-F238E27FC236}">
                    <a16:creationId xmlns:a16="http://schemas.microsoft.com/office/drawing/2014/main" id="{56020012-EEB9-5FCF-B7CE-C8C3FDDA5794}"/>
                  </a:ext>
                </a:extLst>
              </p:cNvPr>
              <p:cNvSpPr txBox="1">
                <a:spLocks noRot="1" noChangeAspect="1" noMove="1" noResize="1" noEditPoints="1" noAdjustHandles="1" noChangeArrowheads="1" noChangeShapeType="1" noTextEdit="1"/>
              </p:cNvSpPr>
              <p:nvPr/>
            </p:nvSpPr>
            <p:spPr>
              <a:xfrm>
                <a:off x="3593183" y="4040778"/>
                <a:ext cx="4977195" cy="369332"/>
              </a:xfrm>
              <a:prstGeom prst="rect">
                <a:avLst/>
              </a:prstGeom>
              <a:blipFill>
                <a:blip r:embed="rId4"/>
                <a:stretch>
                  <a:fillRect b="-1333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BEB4D3EC-B0FE-7F77-08ED-8FB08BA6EAED}"/>
                  </a:ext>
                </a:extLst>
              </p:cNvPr>
              <p:cNvSpPr txBox="1"/>
              <p:nvPr/>
            </p:nvSpPr>
            <p:spPr>
              <a:xfrm>
                <a:off x="3593182" y="3574056"/>
                <a:ext cx="4977195" cy="369332"/>
              </a:xfrm>
              <a:prstGeom prst="rect">
                <a:avLst/>
              </a:prstGeom>
              <a:noFill/>
            </p:spPr>
            <p:txBody>
              <a:bodyPr wrap="square">
                <a:spAutoFit/>
              </a:bodyPr>
              <a:lstStyle/>
              <a:p>
                <a:pPr lvl="1"/>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CA" b="0" i="1" smtClean="0">
                              <a:latin typeface="Cambria Math" panose="02040503050406030204" pitchFamily="18" charset="0"/>
                            </a:rPr>
                            <m:t>𝑌</m:t>
                          </m:r>
                        </m:e>
                        <m:sub>
                          <m:r>
                            <a:rPr lang="en-CA" b="0" i="0" smtClean="0">
                              <a:latin typeface="Cambria Math" panose="02040503050406030204" pitchFamily="18" charset="0"/>
                            </a:rPr>
                            <m:t>1</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i="1" smtClean="0">
                              <a:latin typeface="Cambria Math" panose="02040503050406030204" pitchFamily="18" charset="0"/>
                              <a:ea typeface="Cambria Math" panose="02040503050406030204" pitchFamily="18" charset="0"/>
                            </a:rPr>
                            <m:t>𝜔</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smtClean="0">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ea typeface="Cambria Math" panose="02040503050406030204" pitchFamily="18" charset="0"/>
                            </a:rPr>
                            <m:t>𝜔</m:t>
                          </m:r>
                        </m:e>
                        <m:sub>
                          <m:r>
                            <a:rPr lang="en-CA" b="0" i="0" smtClean="0">
                              <a:latin typeface="Cambria Math" panose="02040503050406030204" pitchFamily="18" charset="0"/>
                            </a:rPr>
                            <m:t>3</m:t>
                          </m:r>
                        </m:sub>
                      </m:sSub>
                      <m:sSub>
                        <m:sSubPr>
                          <m:ctrlPr>
                            <a:rPr lang="en-US" i="1" smtClean="0">
                              <a:latin typeface="Cambria Math" panose="02040503050406030204" pitchFamily="18" charset="0"/>
                            </a:rPr>
                          </m:ctrlPr>
                        </m:sSubPr>
                        <m:e>
                          <m:r>
                            <a:rPr lang="en-US">
                              <a:latin typeface="Cambria Math" panose="02040503050406030204" pitchFamily="18" charset="0"/>
                            </a:rPr>
                            <m:t>𝑋</m:t>
                          </m:r>
                        </m:e>
                        <m:sub>
                          <m:r>
                            <a:rPr lang="en-CA" b="0" i="0" smtClean="0">
                              <a:latin typeface="Cambria Math" panose="02040503050406030204" pitchFamily="18" charset="0"/>
                            </a:rPr>
                            <m:t>3</m:t>
                          </m:r>
                        </m:sub>
                      </m:sSub>
                      <m:r>
                        <a:rPr lang="en-CA" b="0" i="0" smtClean="0">
                          <a:latin typeface="Cambria Math" panose="02040503050406030204" pitchFamily="18" charset="0"/>
                        </a:rPr>
                        <m:t>+ </m:t>
                      </m:r>
                      <m:r>
                        <a:rPr lang="en-US" sz="1800">
                          <a:latin typeface="Cambria Math" panose="02040503050406030204" pitchFamily="18" charset="0"/>
                        </a:rPr>
                        <m:t>𝜀</m:t>
                      </m:r>
                    </m:oMath>
                  </m:oMathPara>
                </a14:m>
                <a:endParaRPr lang="en-US" dirty="0"/>
              </a:p>
            </p:txBody>
          </p:sp>
        </mc:Choice>
        <mc:Fallback xmlns="">
          <p:sp>
            <p:nvSpPr>
              <p:cNvPr id="25" name="TextBox 24">
                <a:extLst>
                  <a:ext uri="{FF2B5EF4-FFF2-40B4-BE49-F238E27FC236}">
                    <a16:creationId xmlns:a16="http://schemas.microsoft.com/office/drawing/2014/main" id="{BEB4D3EC-B0FE-7F77-08ED-8FB08BA6EAED}"/>
                  </a:ext>
                </a:extLst>
              </p:cNvPr>
              <p:cNvSpPr txBox="1">
                <a:spLocks noRot="1" noChangeAspect="1" noMove="1" noResize="1" noEditPoints="1" noAdjustHandles="1" noChangeArrowheads="1" noChangeShapeType="1" noTextEdit="1"/>
              </p:cNvSpPr>
              <p:nvPr/>
            </p:nvSpPr>
            <p:spPr>
              <a:xfrm>
                <a:off x="3593182" y="3574056"/>
                <a:ext cx="4977195" cy="369332"/>
              </a:xfrm>
              <a:prstGeom prst="rect">
                <a:avLst/>
              </a:prstGeom>
              <a:blipFill>
                <a:blip r:embed="rId5"/>
                <a:stretch>
                  <a:fillRect/>
                </a:stretch>
              </a:blipFill>
            </p:spPr>
            <p:txBody>
              <a:bodyPr/>
              <a:lstStyle/>
              <a:p>
                <a:r>
                  <a:rPr lang="zh-CN" altLang="en-US">
                    <a:noFill/>
                  </a:rPr>
                  <a:t> </a:t>
                </a:r>
              </a:p>
            </p:txBody>
          </p:sp>
        </mc:Fallback>
      </mc:AlternateContent>
      <p:pic>
        <p:nvPicPr>
          <p:cNvPr id="27" name="Picture 26" descr="A close up of a cat&#10;&#10;Description automatically generated with medium confidence">
            <a:extLst>
              <a:ext uri="{FF2B5EF4-FFF2-40B4-BE49-F238E27FC236}">
                <a16:creationId xmlns:a16="http://schemas.microsoft.com/office/drawing/2014/main" id="{C4688094-D4C7-8F53-9E4E-B810C208918D}"/>
              </a:ext>
            </a:extLst>
          </p:cNvPr>
          <p:cNvPicPr>
            <a:picLocks noChangeAspect="1"/>
          </p:cNvPicPr>
          <p:nvPr/>
        </p:nvPicPr>
        <p:blipFill>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tretch>
            <a:fillRect/>
          </a:stretch>
        </p:blipFill>
        <p:spPr>
          <a:xfrm>
            <a:off x="8553088" y="2045006"/>
            <a:ext cx="2834525" cy="1889683"/>
          </a:xfrm>
          <a:prstGeom prst="rect">
            <a:avLst/>
          </a:prstGeom>
        </p:spPr>
      </p:pic>
      <p:pic>
        <p:nvPicPr>
          <p:cNvPr id="31" name="Picture 30" descr="A dog with its mouth open&#10;&#10;Description automatically generated with medium confidence">
            <a:extLst>
              <a:ext uri="{FF2B5EF4-FFF2-40B4-BE49-F238E27FC236}">
                <a16:creationId xmlns:a16="http://schemas.microsoft.com/office/drawing/2014/main" id="{1773965A-5999-CC72-BA66-C5DE521AF855}"/>
              </a:ext>
            </a:extLst>
          </p:cNvPr>
          <p:cNvPicPr>
            <a:picLocks noChangeAspect="1"/>
          </p:cNvPicPr>
          <p:nvPr/>
        </p:nvPicPr>
        <p:blipFill>
          <a:blip r:embed="rId8">
            <a:extLst>
              <a:ext uri="{28A0092B-C50C-407E-A947-70E740481C1C}">
                <a14:useLocalDpi xmlns:a14="http://schemas.microsoft.com/office/drawing/2010/main" val="0"/>
              </a:ext>
              <a:ext uri="{837473B0-CC2E-450A-ABE3-18F120FF3D39}">
                <a1611:picAttrSrcUrl xmlns:a1611="http://schemas.microsoft.com/office/drawing/2016/11/main" r:id="rId9"/>
              </a:ext>
            </a:extLst>
          </a:blip>
          <a:stretch>
            <a:fillRect/>
          </a:stretch>
        </p:blipFill>
        <p:spPr>
          <a:xfrm>
            <a:off x="9279851" y="4194458"/>
            <a:ext cx="1629232" cy="2500500"/>
          </a:xfrm>
          <a:prstGeom prst="rect">
            <a:avLst/>
          </a:prstGeom>
        </p:spPr>
      </p:pic>
      <p:pic>
        <p:nvPicPr>
          <p:cNvPr id="26" name="Picture 25" descr="A close up of a cat&#10;&#10;Description automatically generated with medium confidence">
            <a:extLst>
              <a:ext uri="{FF2B5EF4-FFF2-40B4-BE49-F238E27FC236}">
                <a16:creationId xmlns:a16="http://schemas.microsoft.com/office/drawing/2014/main" id="{80D25016-0760-84A3-9062-DAF23BC63DC2}"/>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89100" b="84264"/>
          <a:stretch/>
        </p:blipFill>
        <p:spPr>
          <a:xfrm>
            <a:off x="11625608" y="2207839"/>
            <a:ext cx="252000" cy="242526"/>
          </a:xfrm>
          <a:prstGeom prst="rect">
            <a:avLst/>
          </a:prstGeom>
        </p:spPr>
      </p:pic>
      <p:pic>
        <p:nvPicPr>
          <p:cNvPr id="28" name="Picture 27" descr="A close up of a cat&#10;&#10;Description automatically generated with medium confidence">
            <a:extLst>
              <a:ext uri="{FF2B5EF4-FFF2-40B4-BE49-F238E27FC236}">
                <a16:creationId xmlns:a16="http://schemas.microsoft.com/office/drawing/2014/main" id="{2DA1570F-F419-9F55-D477-B7D92CF066A8}"/>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89100" b="84264"/>
          <a:stretch/>
        </p:blipFill>
        <p:spPr>
          <a:xfrm>
            <a:off x="11625608" y="2538545"/>
            <a:ext cx="252000" cy="242526"/>
          </a:xfrm>
          <a:prstGeom prst="rect">
            <a:avLst/>
          </a:prstGeom>
        </p:spPr>
      </p:pic>
      <p:pic>
        <p:nvPicPr>
          <p:cNvPr id="29" name="Picture 28" descr="A close up of a cat&#10;&#10;Description automatically generated with medium confidence">
            <a:extLst>
              <a:ext uri="{FF2B5EF4-FFF2-40B4-BE49-F238E27FC236}">
                <a16:creationId xmlns:a16="http://schemas.microsoft.com/office/drawing/2014/main" id="{65D20486-54D6-1658-A16D-3C5D56188EEC}"/>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r="89100" b="84264"/>
          <a:stretch/>
        </p:blipFill>
        <p:spPr>
          <a:xfrm>
            <a:off x="11625607" y="2868641"/>
            <a:ext cx="252000" cy="242526"/>
          </a:xfrm>
          <a:prstGeom prst="rect">
            <a:avLst/>
          </a:prstGeom>
        </p:spPr>
      </p:pic>
      <p:pic>
        <p:nvPicPr>
          <p:cNvPr id="33" name="Picture 32" descr="A close up of a cat&#10;&#10;Description automatically generated with medium confidence">
            <a:extLst>
              <a:ext uri="{FF2B5EF4-FFF2-40B4-BE49-F238E27FC236}">
                <a16:creationId xmlns:a16="http://schemas.microsoft.com/office/drawing/2014/main" id="{C4CEDD97-584B-7162-55FA-54057AAFFA1B}"/>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26445" t="17247" r="60739" b="69523"/>
          <a:stretch/>
        </p:blipFill>
        <p:spPr>
          <a:xfrm>
            <a:off x="11625608" y="3322266"/>
            <a:ext cx="252000" cy="173435"/>
          </a:xfrm>
          <a:prstGeom prst="rect">
            <a:avLst/>
          </a:prstGeom>
        </p:spPr>
      </p:pic>
      <p:pic>
        <p:nvPicPr>
          <p:cNvPr id="34" name="Picture 33" descr="A close up of a cat&#10;&#10;Description automatically generated with medium confidence">
            <a:extLst>
              <a:ext uri="{FF2B5EF4-FFF2-40B4-BE49-F238E27FC236}">
                <a16:creationId xmlns:a16="http://schemas.microsoft.com/office/drawing/2014/main" id="{1A615642-3A91-B7E6-A435-181C29E51310}"/>
              </a:ext>
            </a:extLst>
          </p:cNvPr>
          <p:cNvPicPr>
            <a:picLocks noChangeAspect="1"/>
          </p:cNvPicPr>
          <p:nvPr/>
        </p:nvPicPr>
        <p:blipFill rotWithShape="1">
          <a:blip r:embed="rId6">
            <a:extLst>
              <a:ext uri="{28A0092B-C50C-407E-A947-70E740481C1C}">
                <a14:useLocalDpi xmlns:a14="http://schemas.microsoft.com/office/drawing/2010/main" val="0"/>
              </a:ext>
              <a:ext uri="{837473B0-CC2E-450A-ABE3-18F120FF3D39}">
                <a1611:picAttrSrcUrl xmlns:a1611="http://schemas.microsoft.com/office/drawing/2016/11/main" r:id="rId7"/>
              </a:ext>
            </a:extLst>
          </a:blip>
          <a:srcRect l="49192" t="50386" r="35341" b="34198"/>
          <a:stretch/>
        </p:blipFill>
        <p:spPr>
          <a:xfrm>
            <a:off x="11625608" y="3674933"/>
            <a:ext cx="252000" cy="167451"/>
          </a:xfrm>
          <a:prstGeom prst="rect">
            <a:avLst/>
          </a:prstGeom>
        </p:spPr>
      </p:pic>
      <p:pic>
        <p:nvPicPr>
          <p:cNvPr id="35" name="Picture 34" descr="Shape&#10;&#10;Description automatically generated with medium confidence">
            <a:extLst>
              <a:ext uri="{FF2B5EF4-FFF2-40B4-BE49-F238E27FC236}">
                <a16:creationId xmlns:a16="http://schemas.microsoft.com/office/drawing/2014/main" id="{843BA025-065F-FBA1-660F-971AA3A8D4B0}"/>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485217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additive="base">
                                        <p:cTn id="7" dur="500" fill="hold"/>
                                        <p:tgtEl>
                                          <p:spTgt spid="27"/>
                                        </p:tgtEl>
                                        <p:attrNameLst>
                                          <p:attrName>ppt_x</p:attrName>
                                        </p:attrNameLst>
                                      </p:cBhvr>
                                      <p:tavLst>
                                        <p:tav tm="0">
                                          <p:val>
                                            <p:strVal val="#ppt_x"/>
                                          </p:val>
                                        </p:tav>
                                        <p:tav tm="100000">
                                          <p:val>
                                            <p:strVal val="#ppt_x"/>
                                          </p:val>
                                        </p:tav>
                                      </p:tavLst>
                                    </p:anim>
                                    <p:anim calcmode="lin" valueType="num">
                                      <p:cBhvr additive="base">
                                        <p:cTn id="8" dur="500" fill="hold"/>
                                        <p:tgtEl>
                                          <p:spTgt spid="27"/>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500" fill="hold"/>
                                        <p:tgtEl>
                                          <p:spTgt spid="31"/>
                                        </p:tgtEl>
                                        <p:attrNameLst>
                                          <p:attrName>ppt_x</p:attrName>
                                        </p:attrNameLst>
                                      </p:cBhvr>
                                      <p:tavLst>
                                        <p:tav tm="0">
                                          <p:val>
                                            <p:strVal val="#ppt_x"/>
                                          </p:val>
                                        </p:tav>
                                        <p:tav tm="100000">
                                          <p:val>
                                            <p:strVal val="#ppt_x"/>
                                          </p:val>
                                        </p:tav>
                                      </p:tavLst>
                                    </p:anim>
                                    <p:anim calcmode="lin" valueType="num">
                                      <p:cBhvr additive="base">
                                        <p:cTn id="1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additive="base">
                                        <p:cTn id="17" dur="500" fill="hold"/>
                                        <p:tgtEl>
                                          <p:spTgt spid="26"/>
                                        </p:tgtEl>
                                        <p:attrNameLst>
                                          <p:attrName>ppt_x</p:attrName>
                                        </p:attrNameLst>
                                      </p:cBhvr>
                                      <p:tavLst>
                                        <p:tav tm="0">
                                          <p:val>
                                            <p:strVal val="#ppt_x"/>
                                          </p:val>
                                        </p:tav>
                                        <p:tav tm="100000">
                                          <p:val>
                                            <p:strVal val="#ppt_x"/>
                                          </p:val>
                                        </p:tav>
                                      </p:tavLst>
                                    </p:anim>
                                    <p:anim calcmode="lin" valueType="num">
                                      <p:cBhvr additive="base">
                                        <p:cTn id="1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 calcmode="lin" valueType="num">
                                      <p:cBhvr additive="base">
                                        <p:cTn id="23" dur="500" fill="hold"/>
                                        <p:tgtEl>
                                          <p:spTgt spid="28"/>
                                        </p:tgtEl>
                                        <p:attrNameLst>
                                          <p:attrName>ppt_x</p:attrName>
                                        </p:attrNameLst>
                                      </p:cBhvr>
                                      <p:tavLst>
                                        <p:tav tm="0">
                                          <p:val>
                                            <p:strVal val="#ppt_x"/>
                                          </p:val>
                                        </p:tav>
                                        <p:tav tm="100000">
                                          <p:val>
                                            <p:strVal val="#ppt_x"/>
                                          </p:val>
                                        </p:tav>
                                      </p:tavLst>
                                    </p:anim>
                                    <p:anim calcmode="lin" valueType="num">
                                      <p:cBhvr additive="base">
                                        <p:cTn id="2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nodeType="clickEffect">
                                  <p:stCondLst>
                                    <p:cond delay="0"/>
                                  </p:stCondLst>
                                  <p:childTnLst>
                                    <p:set>
                                      <p:cBhvr>
                                        <p:cTn id="28" dur="1" fill="hold">
                                          <p:stCondLst>
                                            <p:cond delay="0"/>
                                          </p:stCondLst>
                                        </p:cTn>
                                        <p:tgtEl>
                                          <p:spTgt spid="29"/>
                                        </p:tgtEl>
                                        <p:attrNameLst>
                                          <p:attrName>style.visibility</p:attrName>
                                        </p:attrNameLst>
                                      </p:cBhvr>
                                      <p:to>
                                        <p:strVal val="visible"/>
                                      </p:to>
                                    </p:set>
                                    <p:anim calcmode="lin" valueType="num">
                                      <p:cBhvr additive="base">
                                        <p:cTn id="29" dur="500" fill="hold"/>
                                        <p:tgtEl>
                                          <p:spTgt spid="29"/>
                                        </p:tgtEl>
                                        <p:attrNameLst>
                                          <p:attrName>ppt_x</p:attrName>
                                        </p:attrNameLst>
                                      </p:cBhvr>
                                      <p:tavLst>
                                        <p:tav tm="0">
                                          <p:val>
                                            <p:strVal val="#ppt_x"/>
                                          </p:val>
                                        </p:tav>
                                        <p:tav tm="100000">
                                          <p:val>
                                            <p:strVal val="#ppt_x"/>
                                          </p:val>
                                        </p:tav>
                                      </p:tavLst>
                                    </p:anim>
                                    <p:anim calcmode="lin" valueType="num">
                                      <p:cBhvr additive="base">
                                        <p:cTn id="3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33"/>
                                        </p:tgtEl>
                                        <p:attrNameLst>
                                          <p:attrName>style.visibility</p:attrName>
                                        </p:attrNameLst>
                                      </p:cBhvr>
                                      <p:to>
                                        <p:strVal val="visible"/>
                                      </p:to>
                                    </p:set>
                                    <p:anim calcmode="lin" valueType="num">
                                      <p:cBhvr additive="base">
                                        <p:cTn id="35" dur="500" fill="hold"/>
                                        <p:tgtEl>
                                          <p:spTgt spid="33"/>
                                        </p:tgtEl>
                                        <p:attrNameLst>
                                          <p:attrName>ppt_x</p:attrName>
                                        </p:attrNameLst>
                                      </p:cBhvr>
                                      <p:tavLst>
                                        <p:tav tm="0">
                                          <p:val>
                                            <p:strVal val="#ppt_x"/>
                                          </p:val>
                                        </p:tav>
                                        <p:tav tm="100000">
                                          <p:val>
                                            <p:strVal val="#ppt_x"/>
                                          </p:val>
                                        </p:tav>
                                      </p:tavLst>
                                    </p:anim>
                                    <p:anim calcmode="lin" valueType="num">
                                      <p:cBhvr additive="base">
                                        <p:cTn id="3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nodeType="clickEffect">
                                  <p:stCondLst>
                                    <p:cond delay="0"/>
                                  </p:stCondLst>
                                  <p:childTnLst>
                                    <p:set>
                                      <p:cBhvr>
                                        <p:cTn id="40" dur="1" fill="hold">
                                          <p:stCondLst>
                                            <p:cond delay="0"/>
                                          </p:stCondLst>
                                        </p:cTn>
                                        <p:tgtEl>
                                          <p:spTgt spid="34"/>
                                        </p:tgtEl>
                                        <p:attrNameLst>
                                          <p:attrName>style.visibility</p:attrName>
                                        </p:attrNameLst>
                                      </p:cBhvr>
                                      <p:to>
                                        <p:strVal val="visible"/>
                                      </p:to>
                                    </p:set>
                                    <p:anim calcmode="lin" valueType="num">
                                      <p:cBhvr additive="base">
                                        <p:cTn id="41" dur="500" fill="hold"/>
                                        <p:tgtEl>
                                          <p:spTgt spid="34"/>
                                        </p:tgtEl>
                                        <p:attrNameLst>
                                          <p:attrName>ppt_x</p:attrName>
                                        </p:attrNameLst>
                                      </p:cBhvr>
                                      <p:tavLst>
                                        <p:tav tm="0">
                                          <p:val>
                                            <p:strVal val="#ppt_x"/>
                                          </p:val>
                                        </p:tav>
                                        <p:tav tm="100000">
                                          <p:val>
                                            <p:strVal val="#ppt_x"/>
                                          </p:val>
                                        </p:tav>
                                      </p:tavLst>
                                    </p:anim>
                                    <p:anim calcmode="lin" valueType="num">
                                      <p:cBhvr additive="base">
                                        <p:cTn id="42"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3681</TotalTime>
  <Words>4984</Words>
  <Application>Microsoft Office PowerPoint</Application>
  <PresentationFormat>Widescreen</PresentationFormat>
  <Paragraphs>696</Paragraphs>
  <Slides>39</Slides>
  <Notes>30</Notes>
  <HiddenSlides>0</HiddenSlides>
  <MMClips>2</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39</vt:i4>
      </vt:variant>
    </vt:vector>
  </HeadingPairs>
  <TitlesOfParts>
    <vt:vector size="51" baseType="lpstr">
      <vt:lpstr>Lato-Regular</vt:lpstr>
      <vt:lpstr>Public Sans Web</vt:lpstr>
      <vt:lpstr>Söhne</vt:lpstr>
      <vt:lpstr>source-serif-pro</vt:lpstr>
      <vt:lpstr>Arial</vt:lpstr>
      <vt:lpstr>Arial</vt:lpstr>
      <vt:lpstr>Calibri</vt:lpstr>
      <vt:lpstr>Calibri Light</vt:lpstr>
      <vt:lpstr>Cambria Math</vt:lpstr>
      <vt:lpstr>DM Sans</vt:lpstr>
      <vt:lpstr>Roboto</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8: Deep learning advances </vt:lpstr>
      <vt:lpstr>Quick recap of deep learning basics</vt:lpstr>
      <vt:lpstr>Outlines</vt:lpstr>
      <vt:lpstr>How can we feed images to NN?</vt:lpstr>
      <vt:lpstr>View pictures in “eyes” of computer</vt:lpstr>
      <vt:lpstr>An example: Vertical edge detection</vt:lpstr>
      <vt:lpstr>An example: Vertical edge detection</vt:lpstr>
      <vt:lpstr>Dynamic Visualization of convolution</vt:lpstr>
      <vt:lpstr>Padding</vt:lpstr>
      <vt:lpstr>Max polling</vt:lpstr>
      <vt:lpstr>Kernels and filters</vt:lpstr>
      <vt:lpstr>Kernels and filters</vt:lpstr>
      <vt:lpstr>Convolution</vt:lpstr>
      <vt:lpstr>Convolution layer VS fully connected layer</vt:lpstr>
      <vt:lpstr>Convolution layer VS fully connected layer</vt:lpstr>
      <vt:lpstr>Multiple filters</vt:lpstr>
      <vt:lpstr>Convolutional Neural Network (CNN)</vt:lpstr>
      <vt:lpstr>Convolutional Neural Network (CNN)</vt:lpstr>
      <vt:lpstr>Convolutional Neural Network (CNN)</vt:lpstr>
      <vt:lpstr>Convolutional Neural Network (CNN)</vt:lpstr>
      <vt:lpstr>Hands-on exercise 4:</vt:lpstr>
      <vt:lpstr>Coffee break</vt:lpstr>
      <vt:lpstr>What is transfer learning and why?</vt:lpstr>
      <vt:lpstr>What is transfer learning and why?</vt:lpstr>
      <vt:lpstr>Transfer learning examples</vt:lpstr>
      <vt:lpstr>Image classification</vt:lpstr>
      <vt:lpstr>Image classification</vt:lpstr>
      <vt:lpstr>DTL: Disease-specific variants detections</vt:lpstr>
      <vt:lpstr>DTL: Disease-specific variants detections</vt:lpstr>
      <vt:lpstr>DTL: Disease-specific variants detections</vt:lpstr>
      <vt:lpstr>Repurposing a pre-trained model</vt:lpstr>
      <vt:lpstr>Data Augmentation</vt:lpstr>
      <vt:lpstr>Hands-on exercise 5: Transfer learning </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Qing LI</cp:lastModifiedBy>
  <cp:revision>684</cp:revision>
  <dcterms:created xsi:type="dcterms:W3CDTF">2023-05-16T15:36:22Z</dcterms:created>
  <dcterms:modified xsi:type="dcterms:W3CDTF">2023-06-02T18:56:30Z</dcterms:modified>
</cp:coreProperties>
</file>